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1742" r:id="rId3"/>
    <p:sldId id="2606" r:id="rId4"/>
    <p:sldId id="2683" r:id="rId5"/>
    <p:sldId id="259" r:id="rId6"/>
    <p:sldId id="2694" r:id="rId7"/>
    <p:sldId id="2695" r:id="rId8"/>
    <p:sldId id="2685" r:id="rId9"/>
    <p:sldId id="2669" r:id="rId10"/>
    <p:sldId id="2686" r:id="rId11"/>
    <p:sldId id="2696" r:id="rId12"/>
    <p:sldId id="2687" r:id="rId13"/>
    <p:sldId id="2671" r:id="rId14"/>
    <p:sldId id="2688" r:id="rId15"/>
    <p:sldId id="2672" r:id="rId16"/>
    <p:sldId id="2689" r:id="rId17"/>
    <p:sldId id="2676" r:id="rId18"/>
    <p:sldId id="2674" r:id="rId19"/>
    <p:sldId id="2673" r:id="rId20"/>
    <p:sldId id="2645" r:id="rId21"/>
    <p:sldId id="2647" r:id="rId22"/>
    <p:sldId id="2646" r:id="rId23"/>
    <p:sldId id="2643" r:id="rId24"/>
    <p:sldId id="26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C"/>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31" autoAdjust="0"/>
    <p:restoredTop sz="83266" autoAdjust="0"/>
  </p:normalViewPr>
  <p:slideViewPr>
    <p:cSldViewPr snapToGrid="0">
      <p:cViewPr varScale="1">
        <p:scale>
          <a:sx n="72" d="100"/>
          <a:sy n="72" d="100"/>
        </p:scale>
        <p:origin x="475" y="58"/>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10/26/2022</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10/26/2022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thank you for joining this session of Learning IT with </a:t>
            </a:r>
            <a:r>
              <a:rPr lang="en-US" dirty="0" err="1"/>
              <a:t>bITbIT</a:t>
            </a:r>
            <a:r>
              <a:rPr lang="en-US" dirty="0"/>
              <a:t>. My name is Matthew and my colleague, Leslie are going to share with you the NUS Cloud Assessment Process. And also to learn how to use the cloud app for submission of cloud request (such as new cloud assessment request or re-assessment request) and the registration of assessed cloud solutions. Ready? Let’s go.</a:t>
            </a:r>
            <a:endParaRPr lang="en-SG"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a:ln>
                  <a:noFill/>
                </a:ln>
                <a:solidFill>
                  <a:prstClr val="black"/>
                </a:solidFill>
                <a:effectLst/>
                <a:uLnTx/>
                <a:uFillTx/>
                <a:latin typeface="Calibri" panose="020F0502020204030204"/>
                <a:ea typeface="+mn-ea"/>
                <a:cs typeface="+mn-cs"/>
              </a:rPr>
              <a:t>NUS Restricted</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3A97-9FDF-45D4-AC43-97AE48DCC638}"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354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 first step to do when there is an intention to subscribe to a cloud service is to refer to the Assessed Cloud inventory in the </a:t>
            </a:r>
            <a:r>
              <a:rPr lang="en-SG" dirty="0" err="1"/>
              <a:t>nCloudAssess</a:t>
            </a:r>
            <a:r>
              <a:rPr lang="en-SG" dirty="0"/>
              <a:t> App.</a:t>
            </a:r>
          </a:p>
          <a:p>
            <a:endParaRPr lang="en-SG" dirty="0"/>
          </a:p>
          <a:p>
            <a:r>
              <a:rPr lang="en-SG" dirty="0"/>
              <a:t>If you can find one service that meets your requirements and it has been approved for your intended data classification too, congratulations, as you may proceed with the simpler and shorter assessed cloud assessment.</a:t>
            </a:r>
          </a:p>
          <a:p>
            <a:endParaRPr lang="en-SG" dirty="0"/>
          </a:p>
          <a:p>
            <a:r>
              <a:rPr lang="en-SG" dirty="0"/>
              <a:t>If not, a full cloud assessment is required.</a:t>
            </a:r>
          </a:p>
        </p:txBody>
      </p:sp>
      <p:sp>
        <p:nvSpPr>
          <p:cNvPr id="4" name="Slide Number Placeholder 3"/>
          <p:cNvSpPr>
            <a:spLocks noGrp="1"/>
          </p:cNvSpPr>
          <p:nvPr>
            <p:ph type="sldNum" sz="quarter" idx="5"/>
          </p:nvPr>
        </p:nvSpPr>
        <p:spPr/>
        <p:txBody>
          <a:bodyPr/>
          <a:lstStyle/>
          <a:p>
            <a:fld id="{BC849E9A-41F7-4779-A581-48A7C374A227}" type="slidenum">
              <a:rPr lang="en-US" smtClean="0"/>
              <a:t>10</a:t>
            </a:fld>
            <a:endParaRPr lang="en-US" dirty="0"/>
          </a:p>
        </p:txBody>
      </p:sp>
    </p:spTree>
    <p:extLst>
      <p:ext uri="{BB962C8B-B14F-4D97-AF65-F5344CB8AC3E}">
        <p14:creationId xmlns:p14="http://schemas.microsoft.com/office/powerpoint/2010/main" val="96520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 assessed cloud assessment is simple, so we can skip the request submission process and go straight to the routing and approval process.</a:t>
            </a:r>
          </a:p>
        </p:txBody>
      </p:sp>
      <p:sp>
        <p:nvSpPr>
          <p:cNvPr id="4" name="Slide Number Placeholder 3"/>
          <p:cNvSpPr>
            <a:spLocks noGrp="1"/>
          </p:cNvSpPr>
          <p:nvPr>
            <p:ph type="sldNum" sz="quarter" idx="5"/>
          </p:nvPr>
        </p:nvSpPr>
        <p:spPr/>
        <p:txBody>
          <a:bodyPr/>
          <a:lstStyle/>
          <a:p>
            <a:fld id="{BC849E9A-41F7-4779-A581-48A7C374A227}" type="slidenum">
              <a:rPr lang="en-US" smtClean="0"/>
              <a:t>11</a:t>
            </a:fld>
            <a:endParaRPr lang="en-US" dirty="0"/>
          </a:p>
        </p:txBody>
      </p:sp>
    </p:spTree>
    <p:extLst>
      <p:ext uri="{BB962C8B-B14F-4D97-AF65-F5344CB8AC3E}">
        <p14:creationId xmlns:p14="http://schemas.microsoft.com/office/powerpoint/2010/main" val="412248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After an assessed cloud assessment request is submitted, </a:t>
            </a:r>
            <a:r>
              <a:rPr lang="en-SG" b="1" dirty="0"/>
              <a:t>[CLICK]</a:t>
            </a:r>
            <a:r>
              <a:rPr lang="en-SG" dirty="0"/>
              <a:t>, it is routed to the ORMC’s PDP Unit (a.k.a. the DPO). </a:t>
            </a:r>
            <a:r>
              <a:rPr lang="en-SG" b="1" dirty="0"/>
              <a:t>[CLICK]</a:t>
            </a:r>
            <a:r>
              <a:rPr lang="en-SG" dirty="0"/>
              <a:t> PDP reviews the request and the data items declared. </a:t>
            </a:r>
          </a:p>
          <a:p>
            <a:r>
              <a:rPr lang="en-SG" b="1" dirty="0"/>
              <a:t>[CLICK]</a:t>
            </a:r>
            <a:r>
              <a:rPr lang="en-SG" dirty="0"/>
              <a:t> If PDP confirms there is “No Personal Data”, the request is routed to the </a:t>
            </a:r>
            <a:r>
              <a:rPr lang="en-SG" dirty="0" err="1"/>
              <a:t>HoD</a:t>
            </a:r>
            <a:r>
              <a:rPr lang="en-SG" dirty="0"/>
              <a:t> for approval. </a:t>
            </a:r>
          </a:p>
          <a:p>
            <a:r>
              <a:rPr lang="en-SG" b="1" dirty="0"/>
              <a:t>[CLICK] [CLICK]</a:t>
            </a:r>
            <a:r>
              <a:rPr lang="en-SG" dirty="0"/>
              <a:t> If “Personal Data” is involved, PDP further reviews whether the cloud service is appropriate to manage personal data. </a:t>
            </a:r>
          </a:p>
          <a:p>
            <a:r>
              <a:rPr lang="en-SG" b="1" dirty="0"/>
              <a:t>[CLICK]</a:t>
            </a:r>
            <a:r>
              <a:rPr lang="en-SG" dirty="0"/>
              <a:t> If yes, the request is routed to the </a:t>
            </a:r>
            <a:r>
              <a:rPr lang="en-SG" dirty="0" err="1"/>
              <a:t>HoD</a:t>
            </a:r>
            <a:r>
              <a:rPr lang="en-SG" dirty="0"/>
              <a:t> for approval. If approved, the requestor is notified of the successful assessment and may</a:t>
            </a:r>
            <a:r>
              <a:rPr lang="en-SG" sz="1200" kern="1200" dirty="0">
                <a:solidFill>
                  <a:schemeClr val="tx1"/>
                </a:solidFill>
                <a:effectLst/>
                <a:latin typeface="+mn-lt"/>
                <a:ea typeface="+mn-ea"/>
                <a:cs typeface="+mn-cs"/>
              </a:rPr>
              <a:t> proceed in accordance with the NUS defined Terms &amp; Conditions of use as well as the University Procurement Policy.</a:t>
            </a:r>
            <a:endParaRPr lang="en-SG" dirty="0"/>
          </a:p>
          <a:p>
            <a:r>
              <a:rPr lang="en-SG" b="1" dirty="0"/>
              <a:t>[CLICK] [CLICK]</a:t>
            </a:r>
            <a:r>
              <a:rPr lang="en-SG" dirty="0"/>
              <a:t>  If either </a:t>
            </a:r>
            <a:r>
              <a:rPr lang="en-US" dirty="0"/>
              <a:t>PDP or </a:t>
            </a:r>
            <a:r>
              <a:rPr lang="en-US" dirty="0" err="1"/>
              <a:t>HoD</a:t>
            </a:r>
            <a:r>
              <a:rPr lang="en-US" dirty="0"/>
              <a:t> rejects the cloud assessment</a:t>
            </a:r>
            <a:r>
              <a:rPr lang="en-SG" dirty="0"/>
              <a:t>, the requestor is notified of the unsuccessful assessment. </a:t>
            </a:r>
          </a:p>
          <a:p>
            <a:endParaRPr lang="en-SG" dirty="0"/>
          </a:p>
          <a:p>
            <a:r>
              <a:rPr lang="en-SG" dirty="0"/>
              <a:t>This concludes the topic on assessed cloud assessment. Let’s move on to full cloud assessment.</a:t>
            </a:r>
          </a:p>
        </p:txBody>
      </p:sp>
      <p:sp>
        <p:nvSpPr>
          <p:cNvPr id="4" name="Slide Number Placeholder 3"/>
          <p:cNvSpPr>
            <a:spLocks noGrp="1"/>
          </p:cNvSpPr>
          <p:nvPr>
            <p:ph type="sldNum" sz="quarter" idx="5"/>
          </p:nvPr>
        </p:nvSpPr>
        <p:spPr/>
        <p:txBody>
          <a:bodyPr/>
          <a:lstStyle/>
          <a:p>
            <a:fld id="{BC849E9A-41F7-4779-A581-48A7C374A227}" type="slidenum">
              <a:rPr lang="en-US" smtClean="0"/>
              <a:t>12</a:t>
            </a:fld>
            <a:endParaRPr lang="en-US" dirty="0"/>
          </a:p>
        </p:txBody>
      </p:sp>
    </p:spTree>
    <p:extLst>
      <p:ext uri="{BB962C8B-B14F-4D97-AF65-F5344CB8AC3E}">
        <p14:creationId xmlns:p14="http://schemas.microsoft.com/office/powerpoint/2010/main" val="3683497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 full cloud assessment request</a:t>
            </a:r>
          </a:p>
        </p:txBody>
      </p:sp>
      <p:sp>
        <p:nvSpPr>
          <p:cNvPr id="4" name="Slide Number Placeholder 3"/>
          <p:cNvSpPr>
            <a:spLocks noGrp="1"/>
          </p:cNvSpPr>
          <p:nvPr>
            <p:ph type="sldNum" sz="quarter" idx="5"/>
          </p:nvPr>
        </p:nvSpPr>
        <p:spPr/>
        <p:txBody>
          <a:bodyPr/>
          <a:lstStyle/>
          <a:p>
            <a:fld id="{BC849E9A-41F7-4779-A581-48A7C374A227}" type="slidenum">
              <a:rPr lang="en-US" smtClean="0"/>
              <a:t>13</a:t>
            </a:fld>
            <a:endParaRPr lang="en-US" dirty="0"/>
          </a:p>
        </p:txBody>
      </p:sp>
    </p:spTree>
    <p:extLst>
      <p:ext uri="{BB962C8B-B14F-4D97-AF65-F5344CB8AC3E}">
        <p14:creationId xmlns:p14="http://schemas.microsoft.com/office/powerpoint/2010/main" val="1154474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Before we deep dive into the details of how to request for a full cloud assessment, it is worthy to note that the request process is similar for both new cloud assessment and cloud re-assessment.</a:t>
            </a:r>
          </a:p>
          <a:p>
            <a:endParaRPr lang="en-SG" dirty="0"/>
          </a:p>
          <a:p>
            <a:r>
              <a:rPr lang="en-SG" dirty="0"/>
              <a:t>A full cloud assessment request process can be broken into 3 steps.</a:t>
            </a:r>
          </a:p>
          <a:p>
            <a:endParaRPr lang="en-SG" dirty="0"/>
          </a:p>
          <a:p>
            <a:r>
              <a:rPr lang="en-SG" dirty="0"/>
              <a:t>Step 1, determine the data classification for the cloud service.  </a:t>
            </a:r>
          </a:p>
          <a:p>
            <a:r>
              <a:rPr lang="en-SG" b="1" dirty="0"/>
              <a:t>[CLICK]</a:t>
            </a:r>
            <a:r>
              <a:rPr lang="en-SG" b="0" dirty="0"/>
              <a:t> There are 5 data classifications, namely, </a:t>
            </a:r>
            <a:r>
              <a:rPr lang="en-SG" dirty="0"/>
              <a:t>NUS Confidential with or without Personal data, NUS Restricted, Unclassified and Non-NUS data. </a:t>
            </a:r>
          </a:p>
          <a:p>
            <a:endParaRPr lang="en-SG" dirty="0"/>
          </a:p>
          <a:p>
            <a:r>
              <a:rPr lang="en-SG" dirty="0"/>
              <a:t>Step 2, prepare the supporting documents for attachment to the cloud assessment request. Depending on the data classification, the supporting document requirements vary. </a:t>
            </a:r>
          </a:p>
          <a:p>
            <a:r>
              <a:rPr lang="en-SG" b="1" dirty="0"/>
              <a:t>[CLICK] [CLICK] </a:t>
            </a:r>
            <a:r>
              <a:rPr lang="en-SG" dirty="0"/>
              <a:t>For NUS Confidential or NUS Restricted data classification, the NUS CSP Disclosure Form is to be filled up by the CSP. </a:t>
            </a:r>
          </a:p>
          <a:p>
            <a:r>
              <a:rPr lang="en-SG" b="1" dirty="0"/>
              <a:t>[CLICK] </a:t>
            </a:r>
            <a:r>
              <a:rPr lang="en-SG" dirty="0"/>
              <a:t>The data items declaration form is mandatory for all data classifications. </a:t>
            </a:r>
          </a:p>
          <a:p>
            <a:r>
              <a:rPr lang="en-SG" b="1" dirty="0"/>
              <a:t>[CLICK]</a:t>
            </a:r>
            <a:r>
              <a:rPr lang="en-SG" dirty="0"/>
              <a:t> For requests that involve Personal data, a completed Personal Data Protection Impact Assessment Form is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All forms mentioned may be downloaded from the </a:t>
            </a:r>
            <a:r>
              <a:rPr lang="en-SG" dirty="0" err="1"/>
              <a:t>nCloudAssess</a:t>
            </a:r>
            <a:r>
              <a:rPr lang="en-SG" dirty="0"/>
              <a:t> app.</a:t>
            </a:r>
          </a:p>
          <a:p>
            <a:endParaRPr lang="en-SG" dirty="0"/>
          </a:p>
          <a:p>
            <a:r>
              <a:rPr lang="en-SG" dirty="0"/>
              <a:t>Step 3, submit the request in the </a:t>
            </a:r>
            <a:r>
              <a:rPr lang="en-SG" dirty="0" err="1"/>
              <a:t>nCloudAssess</a:t>
            </a:r>
            <a:r>
              <a:rPr lang="en-SG" dirty="0"/>
              <a:t> app.</a:t>
            </a:r>
          </a:p>
          <a:p>
            <a:r>
              <a:rPr lang="en-SG" b="1" dirty="0"/>
              <a:t>[CLICK]</a:t>
            </a:r>
            <a:r>
              <a:rPr lang="en-SG" dirty="0"/>
              <a:t> At the menu bar which is located at the top of the </a:t>
            </a:r>
            <a:r>
              <a:rPr lang="en-SG" dirty="0" err="1"/>
              <a:t>nCloudAssess</a:t>
            </a:r>
            <a:r>
              <a:rPr lang="en-SG" dirty="0"/>
              <a:t> app, select “New full cloud assessment”</a:t>
            </a:r>
          </a:p>
          <a:p>
            <a:r>
              <a:rPr lang="en-SG" b="1" dirty="0"/>
              <a:t>[CLICK]</a:t>
            </a:r>
            <a:r>
              <a:rPr lang="en-SG" dirty="0"/>
              <a:t> Next, complete the cloud assessment checklist</a:t>
            </a:r>
          </a:p>
          <a:p>
            <a:r>
              <a:rPr lang="en-SG" b="1" dirty="0"/>
              <a:t>[CLICK]</a:t>
            </a:r>
            <a:r>
              <a:rPr lang="en-SG" dirty="0"/>
              <a:t> Finally, complete the form, attach the supporting documents prepared in Step 2, and submit the request. </a:t>
            </a:r>
          </a:p>
          <a:p>
            <a:endParaRPr lang="en-SG" dirty="0"/>
          </a:p>
          <a:p>
            <a:r>
              <a:rPr lang="en-SG" dirty="0"/>
              <a:t>In the next slides, we shall touch on the various routing and approval processes for the different data classifications.</a:t>
            </a:r>
          </a:p>
          <a:p>
            <a:endParaRPr lang="en-SG" dirty="0"/>
          </a:p>
          <a:p>
            <a:endParaRPr lang="en-SG" dirty="0"/>
          </a:p>
        </p:txBody>
      </p:sp>
      <p:sp>
        <p:nvSpPr>
          <p:cNvPr id="4" name="Slide Number Placeholder 3"/>
          <p:cNvSpPr>
            <a:spLocks noGrp="1"/>
          </p:cNvSpPr>
          <p:nvPr>
            <p:ph type="sldNum" sz="quarter" idx="5"/>
          </p:nvPr>
        </p:nvSpPr>
        <p:spPr/>
        <p:txBody>
          <a:bodyPr/>
          <a:lstStyle/>
          <a:p>
            <a:fld id="{BC849E9A-41F7-4779-A581-48A7C374A227}" type="slidenum">
              <a:rPr lang="en-US" smtClean="0"/>
              <a:t>14</a:t>
            </a:fld>
            <a:endParaRPr lang="en-US" dirty="0"/>
          </a:p>
        </p:txBody>
      </p:sp>
    </p:spTree>
    <p:extLst>
      <p:ext uri="{BB962C8B-B14F-4D97-AF65-F5344CB8AC3E}">
        <p14:creationId xmlns:p14="http://schemas.microsoft.com/office/powerpoint/2010/main" val="4291066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 Full Cloud Assessment routing and approval process</a:t>
            </a:r>
          </a:p>
        </p:txBody>
      </p:sp>
      <p:sp>
        <p:nvSpPr>
          <p:cNvPr id="4" name="Slide Number Placeholder 3"/>
          <p:cNvSpPr>
            <a:spLocks noGrp="1"/>
          </p:cNvSpPr>
          <p:nvPr>
            <p:ph type="sldNum" sz="quarter" idx="5"/>
          </p:nvPr>
        </p:nvSpPr>
        <p:spPr/>
        <p:txBody>
          <a:bodyPr/>
          <a:lstStyle/>
          <a:p>
            <a:fld id="{BC849E9A-41F7-4779-A581-48A7C374A227}" type="slidenum">
              <a:rPr lang="en-US" smtClean="0"/>
              <a:t>15</a:t>
            </a:fld>
            <a:endParaRPr lang="en-US" dirty="0"/>
          </a:p>
        </p:txBody>
      </p:sp>
    </p:spTree>
    <p:extLst>
      <p:ext uri="{BB962C8B-B14F-4D97-AF65-F5344CB8AC3E}">
        <p14:creationId xmlns:p14="http://schemas.microsoft.com/office/powerpoint/2010/main" val="730572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There are 3 different routing and approval processes. Let’s begin with the simplest for Unclassified and Non-NUS Data.</a:t>
            </a:r>
          </a:p>
          <a:p>
            <a:endParaRPr lang="en-SG" dirty="0"/>
          </a:p>
          <a:p>
            <a:r>
              <a:rPr lang="en-SG" dirty="0"/>
              <a:t>After a full cloud assessment request is submitted, </a:t>
            </a:r>
            <a:r>
              <a:rPr lang="en-SG" b="1" dirty="0"/>
              <a:t>[CLICK]</a:t>
            </a:r>
            <a:r>
              <a:rPr lang="en-SG" dirty="0"/>
              <a:t>, it is routed to the ORMC’s PDP Unit for the review of data items declared. </a:t>
            </a:r>
          </a:p>
          <a:p>
            <a:r>
              <a:rPr lang="en-SG" b="1" dirty="0"/>
              <a:t>[CLICK]</a:t>
            </a:r>
            <a:r>
              <a:rPr lang="en-SG" dirty="0"/>
              <a:t> If PDP confirms there is “No Personal Data”, the request is routed to the </a:t>
            </a:r>
            <a:r>
              <a:rPr lang="en-SG" dirty="0" err="1"/>
              <a:t>HoD</a:t>
            </a:r>
            <a:r>
              <a:rPr lang="en-SG" dirty="0"/>
              <a:t> for approval. </a:t>
            </a:r>
          </a:p>
          <a:p>
            <a:r>
              <a:rPr lang="en-SG" b="1" dirty="0"/>
              <a:t>[CLICK] </a:t>
            </a:r>
            <a:r>
              <a:rPr lang="en-SG" b="0" dirty="0"/>
              <a:t>If the </a:t>
            </a:r>
            <a:r>
              <a:rPr lang="en-SG" b="0" dirty="0" err="1"/>
              <a:t>HoD</a:t>
            </a:r>
            <a:r>
              <a:rPr lang="en-SG" b="0" dirty="0"/>
              <a:t> approves, </a:t>
            </a:r>
            <a:r>
              <a:rPr lang="en-SG" dirty="0"/>
              <a:t>the requestor is notified of the successful assessment and may</a:t>
            </a:r>
            <a:r>
              <a:rPr lang="en-SG" sz="1200" kern="1200" dirty="0">
                <a:solidFill>
                  <a:schemeClr val="tx1"/>
                </a:solidFill>
                <a:effectLst/>
                <a:latin typeface="+mn-lt"/>
                <a:ea typeface="+mn-ea"/>
                <a:cs typeface="+mn-cs"/>
              </a:rPr>
              <a:t> proceed in accordance with the NUS defined Terms &amp; Conditions of use as well as the University Procurement Policy.</a:t>
            </a:r>
            <a:endParaRPr lang="en-SG" b="1" dirty="0"/>
          </a:p>
          <a:p>
            <a:r>
              <a:rPr lang="en-SG" b="1" dirty="0"/>
              <a:t>[CLICK] [CLICK]</a:t>
            </a:r>
            <a:r>
              <a:rPr lang="en-SG" dirty="0"/>
              <a:t> However, if either “Personal Data” is involved or the</a:t>
            </a:r>
            <a:r>
              <a:rPr lang="en-US" dirty="0"/>
              <a:t> </a:t>
            </a:r>
            <a:r>
              <a:rPr lang="en-US" dirty="0" err="1"/>
              <a:t>HoD</a:t>
            </a:r>
            <a:r>
              <a:rPr lang="en-US" dirty="0"/>
              <a:t> rejects the cloud assessment</a:t>
            </a:r>
            <a:r>
              <a:rPr lang="en-SG" dirty="0"/>
              <a:t>, the requestor is notified of the unsuccessful assessment. </a:t>
            </a:r>
            <a:r>
              <a:rPr lang="en-SG" sz="1200" kern="1200" dirty="0">
                <a:solidFill>
                  <a:schemeClr val="tx1"/>
                </a:solidFill>
                <a:effectLst/>
                <a:latin typeface="+mn-lt"/>
                <a:ea typeface="+mn-ea"/>
                <a:cs typeface="+mn-cs"/>
              </a:rPr>
              <a:t> </a:t>
            </a:r>
          </a:p>
          <a:p>
            <a:endParaRPr lang="en-SG" dirty="0"/>
          </a:p>
        </p:txBody>
      </p:sp>
      <p:sp>
        <p:nvSpPr>
          <p:cNvPr id="4" name="Slide Number Placeholder 3"/>
          <p:cNvSpPr>
            <a:spLocks noGrp="1"/>
          </p:cNvSpPr>
          <p:nvPr>
            <p:ph type="sldNum" sz="quarter" idx="5"/>
          </p:nvPr>
        </p:nvSpPr>
        <p:spPr/>
        <p:txBody>
          <a:bodyPr/>
          <a:lstStyle/>
          <a:p>
            <a:fld id="{BC849E9A-41F7-4779-A581-48A7C374A227}" type="slidenum">
              <a:rPr lang="en-US" smtClean="0"/>
              <a:t>16</a:t>
            </a:fld>
            <a:endParaRPr lang="en-US" dirty="0"/>
          </a:p>
        </p:txBody>
      </p:sp>
    </p:spTree>
    <p:extLst>
      <p:ext uri="{BB962C8B-B14F-4D97-AF65-F5344CB8AC3E}">
        <p14:creationId xmlns:p14="http://schemas.microsoft.com/office/powerpoint/2010/main" val="3450128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Moving on to the 2</a:t>
            </a:r>
            <a:r>
              <a:rPr lang="en-SG" baseline="30000" dirty="0"/>
              <a:t>nd</a:t>
            </a:r>
            <a:r>
              <a:rPr lang="en-SG" dirty="0"/>
              <a:t> type of routing and approval process, for </a:t>
            </a:r>
            <a:r>
              <a:rPr lang="en-SG" sz="1200" kern="1200" dirty="0">
                <a:solidFill>
                  <a:schemeClr val="tx1"/>
                </a:solidFill>
                <a:effectLst/>
                <a:latin typeface="+mn-lt"/>
                <a:ea typeface="+mn-ea"/>
                <a:cs typeface="+mn-cs"/>
              </a:rPr>
              <a:t>NUS Confidential without Personal Data and NUS Restricted data</a:t>
            </a:r>
            <a:r>
              <a:rPr lang="en-SG" dirty="0"/>
              <a:t>.</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a:t>
            </a:r>
            <a:r>
              <a:rPr lang="en-SG" sz="1200" kern="1200" dirty="0">
                <a:solidFill>
                  <a:schemeClr val="tx1"/>
                </a:solidFill>
                <a:effectLst/>
                <a:latin typeface="+mn-lt"/>
                <a:ea typeface="+mn-ea"/>
                <a:cs typeface="+mn-cs"/>
              </a:rPr>
              <a:t> Upon receipt of a full cloud assessment request, the cloud policy team performs a sanity check on the submission. If there is an issue on the submitted information, the cloud team contacts the requestor to furnish more information for the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a:t>
            </a:r>
            <a:r>
              <a:rPr lang="en-SG" sz="1200" kern="1200" dirty="0">
                <a:solidFill>
                  <a:schemeClr val="tx1"/>
                </a:solidFill>
                <a:effectLst/>
                <a:latin typeface="+mn-lt"/>
                <a:ea typeface="+mn-ea"/>
                <a:cs typeface="+mn-cs"/>
              </a:rPr>
              <a:t> Next, the PDP ascertains if there truly is no personal data involved.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a:t>
            </a:r>
            <a:r>
              <a:rPr lang="en-SG" sz="1200" kern="1200" dirty="0">
                <a:solidFill>
                  <a:schemeClr val="tx1"/>
                </a:solidFill>
                <a:effectLst/>
                <a:latin typeface="+mn-lt"/>
                <a:ea typeface="+mn-ea"/>
                <a:cs typeface="+mn-cs"/>
              </a:rPr>
              <a:t> If PDP </a:t>
            </a:r>
            <a:r>
              <a:rPr lang="en-SG" dirty="0"/>
              <a:t>confirms there is “No Personal Data”, the request is routed to the NUS </a:t>
            </a:r>
            <a:r>
              <a:rPr lang="en-SG" sz="1200" kern="1200" dirty="0">
                <a:solidFill>
                  <a:schemeClr val="tx1"/>
                </a:solidFill>
                <a:effectLst/>
                <a:latin typeface="+mn-lt"/>
                <a:ea typeface="+mn-ea"/>
                <a:cs typeface="+mn-cs"/>
              </a:rPr>
              <a:t>IT Security/Service for IT review</a:t>
            </a:r>
            <a:r>
              <a:rPr lang="en-SG" dirty="0"/>
              <a:t>. </a:t>
            </a: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a:t>
            </a:r>
            <a:r>
              <a:rPr lang="en-SG" sz="1200" kern="1200" dirty="0">
                <a:solidFill>
                  <a:schemeClr val="tx1"/>
                </a:solidFill>
                <a:effectLst/>
                <a:latin typeface="+mn-lt"/>
                <a:ea typeface="+mn-ea"/>
                <a:cs typeface="+mn-cs"/>
              </a:rPr>
              <a:t> If the IT review passes, the request is routed to the CITO</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a:t>
            </a:r>
            <a:r>
              <a:rPr lang="en-SG" sz="1200" kern="1200" dirty="0">
                <a:solidFill>
                  <a:schemeClr val="tx1"/>
                </a:solidFill>
                <a:effectLst/>
                <a:latin typeface="+mn-lt"/>
                <a:ea typeface="+mn-ea"/>
                <a:cs typeface="+mn-cs"/>
              </a:rPr>
              <a:t> If the CITO approves, the request is routed to the </a:t>
            </a:r>
            <a:r>
              <a:rPr lang="en-SG" sz="1200" kern="1200" dirty="0" err="1">
                <a:solidFill>
                  <a:schemeClr val="tx1"/>
                </a:solidFill>
                <a:effectLst/>
                <a:latin typeface="+mn-lt"/>
                <a:ea typeface="+mn-ea"/>
                <a:cs typeface="+mn-cs"/>
              </a:rPr>
              <a:t>HoD</a:t>
            </a:r>
            <a:r>
              <a:rPr lang="en-SG" sz="1200" kern="1200" dirty="0">
                <a:solidFill>
                  <a:schemeClr val="tx1"/>
                </a:solidFill>
                <a:effectLst/>
                <a:latin typeface="+mn-lt"/>
                <a:ea typeface="+mn-ea"/>
                <a:cs typeface="+mn-cs"/>
              </a:rPr>
              <a:t> for approval</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 </a:t>
            </a:r>
            <a:r>
              <a:rPr lang="en-SG" b="0" dirty="0"/>
              <a:t>If the </a:t>
            </a:r>
            <a:r>
              <a:rPr lang="en-SG" b="0" dirty="0" err="1"/>
              <a:t>HoD</a:t>
            </a:r>
            <a:r>
              <a:rPr lang="en-SG" b="0" dirty="0"/>
              <a:t> approves, </a:t>
            </a:r>
            <a:r>
              <a:rPr lang="en-SG" dirty="0"/>
              <a:t>the requestor is notified of the successful assessment and may</a:t>
            </a:r>
            <a:r>
              <a:rPr lang="en-SG" sz="1200" kern="1200" dirty="0">
                <a:solidFill>
                  <a:schemeClr val="tx1"/>
                </a:solidFill>
                <a:effectLst/>
                <a:latin typeface="+mn-lt"/>
                <a:ea typeface="+mn-ea"/>
                <a:cs typeface="+mn-cs"/>
              </a:rPr>
              <a:t> proceed in accordance with the NUS defined Terms &amp; Conditions of use as well as the University Procurement Policy.</a:t>
            </a:r>
            <a:endParaRPr lang="en-SG"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 [CLICK]</a:t>
            </a:r>
            <a:r>
              <a:rPr lang="en-SG" b="0" dirty="0"/>
              <a:t> </a:t>
            </a:r>
            <a:r>
              <a:rPr lang="en-SG" sz="1200" kern="1200" dirty="0">
                <a:solidFill>
                  <a:schemeClr val="tx1"/>
                </a:solidFill>
                <a:effectLst/>
                <a:latin typeface="+mn-lt"/>
                <a:ea typeface="+mn-ea"/>
                <a:cs typeface="+mn-cs"/>
              </a:rPr>
              <a:t>However, during the PDP and IT review stages as well as </a:t>
            </a:r>
            <a:r>
              <a:rPr lang="en-SG" sz="1200" kern="1200" dirty="0" err="1">
                <a:solidFill>
                  <a:schemeClr val="tx1"/>
                </a:solidFill>
                <a:effectLst/>
                <a:latin typeface="+mn-lt"/>
                <a:ea typeface="+mn-ea"/>
                <a:cs typeface="+mn-cs"/>
              </a:rPr>
              <a:t>HoD’s</a:t>
            </a:r>
            <a:r>
              <a:rPr lang="en-SG" sz="1200" kern="1200" dirty="0">
                <a:solidFill>
                  <a:schemeClr val="tx1"/>
                </a:solidFill>
                <a:effectLst/>
                <a:latin typeface="+mn-lt"/>
                <a:ea typeface="+mn-ea"/>
                <a:cs typeface="+mn-cs"/>
              </a:rPr>
              <a:t> approval stage, if any of the party rejects the cloud assessment,</a:t>
            </a:r>
            <a:r>
              <a:rPr lang="en-SG" dirty="0"/>
              <a:t> the requestor is notified of the unsuccessful assessment. </a:t>
            </a: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5"/>
          </p:nvPr>
        </p:nvSpPr>
        <p:spPr/>
        <p:txBody>
          <a:bodyPr/>
          <a:lstStyle/>
          <a:p>
            <a:fld id="{BC849E9A-41F7-4779-A581-48A7C374A227}" type="slidenum">
              <a:rPr lang="en-US" smtClean="0"/>
              <a:t>17</a:t>
            </a:fld>
            <a:endParaRPr lang="en-US" dirty="0"/>
          </a:p>
        </p:txBody>
      </p:sp>
    </p:spTree>
    <p:extLst>
      <p:ext uri="{BB962C8B-B14F-4D97-AF65-F5344CB8AC3E}">
        <p14:creationId xmlns:p14="http://schemas.microsoft.com/office/powerpoint/2010/main" val="2309926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Moving on to the last type of routing and approval process, for </a:t>
            </a:r>
            <a:r>
              <a:rPr lang="en-SG" sz="1200" kern="1200" dirty="0">
                <a:solidFill>
                  <a:schemeClr val="tx1"/>
                </a:solidFill>
                <a:effectLst/>
                <a:latin typeface="+mn-lt"/>
                <a:ea typeface="+mn-ea"/>
                <a:cs typeface="+mn-cs"/>
              </a:rPr>
              <a:t>NUS Confidential with Personal Data</a:t>
            </a:r>
            <a:r>
              <a:rPr lang="en-SG" dirty="0"/>
              <a:t>.</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a:t>
            </a:r>
            <a:r>
              <a:rPr lang="en-SG" sz="1200" kern="1200" dirty="0">
                <a:solidFill>
                  <a:schemeClr val="tx1"/>
                </a:solidFill>
                <a:effectLst/>
                <a:latin typeface="+mn-lt"/>
                <a:ea typeface="+mn-ea"/>
                <a:cs typeface="+mn-cs"/>
              </a:rPr>
              <a:t> Upon receipt of a full cloud assessment request, the cloud policy team performs a sanity check on the submission. If there is an issue on the submitted information, the cloud team contacts the requestor to furnish more information for the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a:t>
            </a:r>
            <a:r>
              <a:rPr lang="en-SG" sz="1200" kern="1200" dirty="0">
                <a:solidFill>
                  <a:schemeClr val="tx1"/>
                </a:solidFill>
                <a:effectLst/>
                <a:latin typeface="+mn-lt"/>
                <a:ea typeface="+mn-ea"/>
                <a:cs typeface="+mn-cs"/>
              </a:rPr>
              <a:t> Next, the PDP ascertains if personal data is involved</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a:t>
            </a:r>
            <a:r>
              <a:rPr lang="en-SG" sz="1200" kern="1200" dirty="0">
                <a:solidFill>
                  <a:schemeClr val="tx1"/>
                </a:solidFill>
                <a:effectLst/>
                <a:latin typeface="+mn-lt"/>
                <a:ea typeface="+mn-ea"/>
                <a:cs typeface="+mn-cs"/>
              </a:rPr>
              <a:t> If there is Personal Data, </a:t>
            </a:r>
            <a:r>
              <a:rPr lang="en-US" sz="1200" kern="1200" dirty="0">
                <a:solidFill>
                  <a:schemeClr val="tx1"/>
                </a:solidFill>
                <a:effectLst/>
                <a:latin typeface="+mn-lt"/>
                <a:ea typeface="+mn-ea"/>
                <a:cs typeface="+mn-cs"/>
              </a:rPr>
              <a:t>PDP further reviews </a:t>
            </a:r>
            <a:r>
              <a:rPr lang="en-SG" dirty="0"/>
              <a:t>if the cloud service is appropriate to manage personal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If either PDP passes the review </a:t>
            </a:r>
            <a:r>
              <a:rPr lang="en-SG" b="1" dirty="0"/>
              <a:t>[CLICK]</a:t>
            </a:r>
            <a:r>
              <a:rPr lang="en-SG" b="0" dirty="0"/>
              <a:t> or there is no personal data involved</a:t>
            </a:r>
            <a:r>
              <a:rPr lang="en-SG" dirty="0"/>
              <a:t>, …</a:t>
            </a:r>
          </a:p>
          <a:p>
            <a:r>
              <a:rPr lang="en-SG" b="1" dirty="0"/>
              <a:t>[CLICK]</a:t>
            </a:r>
            <a:r>
              <a:rPr lang="en-US" sz="1200" kern="1200" dirty="0">
                <a:solidFill>
                  <a:schemeClr val="tx1"/>
                </a:solidFill>
                <a:effectLst/>
                <a:latin typeface="+mn-lt"/>
                <a:ea typeface="+mn-ea"/>
                <a:cs typeface="+mn-cs"/>
              </a:rPr>
              <a:t> </a:t>
            </a:r>
            <a:r>
              <a:rPr lang="en-SG" dirty="0"/>
              <a:t>the request is routed to the NUS </a:t>
            </a:r>
            <a:r>
              <a:rPr lang="en-SG" sz="1200" kern="1200" dirty="0">
                <a:solidFill>
                  <a:schemeClr val="tx1"/>
                </a:solidFill>
                <a:effectLst/>
                <a:latin typeface="+mn-lt"/>
                <a:ea typeface="+mn-ea"/>
                <a:cs typeface="+mn-cs"/>
              </a:rPr>
              <a:t>IT Security/Service for IT review</a:t>
            </a:r>
            <a:r>
              <a:rPr lang="en-SG" dirty="0"/>
              <a:t>.</a:t>
            </a:r>
            <a:r>
              <a:rPr lang="en-SG"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a:t>
            </a:r>
            <a:r>
              <a:rPr lang="en-SG" sz="1200" kern="1200" dirty="0">
                <a:solidFill>
                  <a:schemeClr val="tx1"/>
                </a:solidFill>
                <a:effectLst/>
                <a:latin typeface="+mn-lt"/>
                <a:ea typeface="+mn-ea"/>
                <a:cs typeface="+mn-cs"/>
              </a:rPr>
              <a:t> If the IT Security/Service passes the IT review, the request is routed to the CITO</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a:t>
            </a:r>
            <a:r>
              <a:rPr lang="en-SG" sz="1200" kern="1200" dirty="0">
                <a:solidFill>
                  <a:schemeClr val="tx1"/>
                </a:solidFill>
                <a:effectLst/>
                <a:latin typeface="+mn-lt"/>
                <a:ea typeface="+mn-ea"/>
                <a:cs typeface="+mn-cs"/>
              </a:rPr>
              <a:t> If the CITO approves, the request is routed to the </a:t>
            </a:r>
            <a:r>
              <a:rPr lang="en-SG" sz="1200" kern="1200" dirty="0" err="1">
                <a:solidFill>
                  <a:schemeClr val="tx1"/>
                </a:solidFill>
                <a:effectLst/>
                <a:latin typeface="+mn-lt"/>
                <a:ea typeface="+mn-ea"/>
                <a:cs typeface="+mn-cs"/>
              </a:rPr>
              <a:t>HoD</a:t>
            </a:r>
            <a:r>
              <a:rPr lang="en-SG" sz="1200" kern="1200" dirty="0">
                <a:solidFill>
                  <a:schemeClr val="tx1"/>
                </a:solidFill>
                <a:effectLst/>
                <a:latin typeface="+mn-lt"/>
                <a:ea typeface="+mn-ea"/>
                <a:cs typeface="+mn-cs"/>
              </a:rPr>
              <a:t> for approval</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 </a:t>
            </a:r>
            <a:r>
              <a:rPr lang="en-SG" b="0" dirty="0"/>
              <a:t>If the </a:t>
            </a:r>
            <a:r>
              <a:rPr lang="en-SG" b="0" dirty="0" err="1"/>
              <a:t>HoD</a:t>
            </a:r>
            <a:r>
              <a:rPr lang="en-SG" b="0" dirty="0"/>
              <a:t> approves, </a:t>
            </a:r>
            <a:r>
              <a:rPr lang="en-SG" dirty="0"/>
              <a:t>the requestor is notified of the successful assessment and may</a:t>
            </a:r>
            <a:r>
              <a:rPr lang="en-SG" sz="1200" kern="1200" dirty="0">
                <a:solidFill>
                  <a:schemeClr val="tx1"/>
                </a:solidFill>
                <a:effectLst/>
                <a:latin typeface="+mn-lt"/>
                <a:ea typeface="+mn-ea"/>
                <a:cs typeface="+mn-cs"/>
              </a:rPr>
              <a:t> proceed in accordance with the NUS defined Terms &amp; Conditions of use as well as the University Procurement Policy.</a:t>
            </a:r>
            <a:endParaRPr lang="en-SG"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 [CLICK]</a:t>
            </a:r>
            <a:r>
              <a:rPr lang="en-SG" dirty="0"/>
              <a:t> </a:t>
            </a:r>
            <a:r>
              <a:rPr lang="en-SG" sz="1200" kern="1200" dirty="0">
                <a:solidFill>
                  <a:schemeClr val="tx1"/>
                </a:solidFill>
                <a:effectLst/>
                <a:latin typeface="+mn-lt"/>
                <a:ea typeface="+mn-ea"/>
                <a:cs typeface="+mn-cs"/>
              </a:rPr>
              <a:t>However, during the PDP and IT review stages as well as </a:t>
            </a:r>
            <a:r>
              <a:rPr lang="en-SG" sz="1200" kern="1200" dirty="0" err="1">
                <a:solidFill>
                  <a:schemeClr val="tx1"/>
                </a:solidFill>
                <a:effectLst/>
                <a:latin typeface="+mn-lt"/>
                <a:ea typeface="+mn-ea"/>
                <a:cs typeface="+mn-cs"/>
              </a:rPr>
              <a:t>HoD’s</a:t>
            </a:r>
            <a:r>
              <a:rPr lang="en-SG" sz="1200" kern="1200" dirty="0">
                <a:solidFill>
                  <a:schemeClr val="tx1"/>
                </a:solidFill>
                <a:effectLst/>
                <a:latin typeface="+mn-lt"/>
                <a:ea typeface="+mn-ea"/>
                <a:cs typeface="+mn-cs"/>
              </a:rPr>
              <a:t> approval stage, if any of the party rejects the cloud assessment,</a:t>
            </a:r>
            <a:r>
              <a:rPr lang="en-SG" dirty="0"/>
              <a:t> the requestor is notified of the unsuccessful assessment. </a:t>
            </a:r>
            <a:r>
              <a:rPr lang="en-SG" sz="1200" kern="1200" dirty="0">
                <a:solidFill>
                  <a:schemeClr val="tx1"/>
                </a:solidFill>
                <a:effectLst/>
                <a:latin typeface="+mn-lt"/>
                <a:ea typeface="+mn-ea"/>
                <a:cs typeface="+mn-cs"/>
              </a:rPr>
              <a:t> </a:t>
            </a:r>
          </a:p>
          <a:p>
            <a:endParaRPr lang="en-SG" dirty="0"/>
          </a:p>
        </p:txBody>
      </p:sp>
      <p:sp>
        <p:nvSpPr>
          <p:cNvPr id="4" name="Slide Number Placeholder 3"/>
          <p:cNvSpPr>
            <a:spLocks noGrp="1"/>
          </p:cNvSpPr>
          <p:nvPr>
            <p:ph type="sldNum" sz="quarter" idx="5"/>
          </p:nvPr>
        </p:nvSpPr>
        <p:spPr/>
        <p:txBody>
          <a:bodyPr/>
          <a:lstStyle/>
          <a:p>
            <a:fld id="{BC849E9A-41F7-4779-A581-48A7C374A227}" type="slidenum">
              <a:rPr lang="en-US" smtClean="0"/>
              <a:t>18</a:t>
            </a:fld>
            <a:endParaRPr lang="en-US" dirty="0"/>
          </a:p>
        </p:txBody>
      </p:sp>
    </p:spTree>
    <p:extLst>
      <p:ext uri="{BB962C8B-B14F-4D97-AF65-F5344CB8AC3E}">
        <p14:creationId xmlns:p14="http://schemas.microsoft.com/office/powerpoint/2010/main" val="327584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C849E9A-41F7-4779-A581-48A7C374A227}" type="slidenum">
              <a:rPr lang="en-US" smtClean="0"/>
              <a:t>19</a:t>
            </a:fld>
            <a:endParaRPr lang="en-US" dirty="0"/>
          </a:p>
        </p:txBody>
      </p:sp>
    </p:spTree>
    <p:extLst>
      <p:ext uri="{BB962C8B-B14F-4D97-AF65-F5344CB8AC3E}">
        <p14:creationId xmlns:p14="http://schemas.microsoft.com/office/powerpoint/2010/main" val="40132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A big welcome for joining this session of Learning IT with </a:t>
            </a:r>
            <a:r>
              <a:rPr lang="en-US" dirty="0" err="1"/>
              <a:t>bITbIT</a:t>
            </a:r>
            <a:r>
              <a:rPr lang="en-US" dirty="0"/>
              <a:t>.</a:t>
            </a:r>
          </a:p>
          <a:p>
            <a:r>
              <a:rPr lang="en-US" dirty="0"/>
              <a:t>Today agenda are as follow: (1) NUS Cloud Assessment Requirement ; (2) A quick intro to the routing and approval processes of cloud assessment ; (3) a demo of using the </a:t>
            </a:r>
            <a:r>
              <a:rPr lang="en-US" dirty="0" err="1"/>
              <a:t>nCloudAssess</a:t>
            </a:r>
            <a:r>
              <a:rPr lang="en-US" dirty="0"/>
              <a:t> app for submission of cloud assessment as well as registration of assessed cloud solutions ; (4) lastly, Q&amp;A</a:t>
            </a:r>
          </a:p>
          <a:p>
            <a:r>
              <a:rPr lang="en-US" dirty="0"/>
              <a:t>We would like to get your feedback towards the end of the presentation. </a:t>
            </a:r>
            <a:endParaRPr lang="en-SG" dirty="0"/>
          </a:p>
        </p:txBody>
      </p:sp>
      <p:sp>
        <p:nvSpPr>
          <p:cNvPr id="4" name="Slide Number Placeholder 3"/>
          <p:cNvSpPr>
            <a:spLocks noGrp="1"/>
          </p:cNvSpPr>
          <p:nvPr>
            <p:ph type="sldNum" sz="quarter" idx="5"/>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241238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C849E9A-41F7-4779-A581-48A7C374A227}" type="slidenum">
              <a:rPr lang="en-US" smtClean="0"/>
              <a:t>20</a:t>
            </a:fld>
            <a:endParaRPr lang="en-US" dirty="0"/>
          </a:p>
        </p:txBody>
      </p:sp>
    </p:spTree>
    <p:extLst>
      <p:ext uri="{BB962C8B-B14F-4D97-AF65-F5344CB8AC3E}">
        <p14:creationId xmlns:p14="http://schemas.microsoft.com/office/powerpoint/2010/main" val="218434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C849E9A-41F7-4779-A581-48A7C374A227}" type="slidenum">
              <a:rPr lang="en-US" smtClean="0"/>
              <a:t>21</a:t>
            </a:fld>
            <a:endParaRPr lang="en-US" dirty="0"/>
          </a:p>
        </p:txBody>
      </p:sp>
    </p:spTree>
    <p:extLst>
      <p:ext uri="{BB962C8B-B14F-4D97-AF65-F5344CB8AC3E}">
        <p14:creationId xmlns:p14="http://schemas.microsoft.com/office/powerpoint/2010/main" val="4124518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C849E9A-41F7-4779-A581-48A7C374A227}" type="slidenum">
              <a:rPr lang="en-US" smtClean="0"/>
              <a:t>22</a:t>
            </a:fld>
            <a:endParaRPr lang="en-US" dirty="0"/>
          </a:p>
        </p:txBody>
      </p:sp>
    </p:spTree>
    <p:extLst>
      <p:ext uri="{BB962C8B-B14F-4D97-AF65-F5344CB8AC3E}">
        <p14:creationId xmlns:p14="http://schemas.microsoft.com/office/powerpoint/2010/main" val="1037384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Thank you for staying till the end of the video. We hope you have gained a better understanding of the NUS Cloud Assessment. </a:t>
            </a:r>
          </a:p>
        </p:txBody>
      </p:sp>
      <p:sp>
        <p:nvSpPr>
          <p:cNvPr id="4" name="Slide Number Placeholder 3"/>
          <p:cNvSpPr>
            <a:spLocks noGrp="1"/>
          </p:cNvSpPr>
          <p:nvPr>
            <p:ph type="sldNum" sz="quarter" idx="5"/>
          </p:nvPr>
        </p:nvSpPr>
        <p:spPr/>
        <p:txBody>
          <a:bodyPr/>
          <a:lstStyle/>
          <a:p>
            <a:fld id="{BC849E9A-41F7-4779-A581-48A7C374A227}" type="slidenum">
              <a:rPr lang="en-US" smtClean="0"/>
              <a:t>23</a:t>
            </a:fld>
            <a:endParaRPr lang="en-US" dirty="0"/>
          </a:p>
        </p:txBody>
      </p:sp>
    </p:spTree>
    <p:extLst>
      <p:ext uri="{BB962C8B-B14F-4D97-AF65-F5344CB8AC3E}">
        <p14:creationId xmlns:p14="http://schemas.microsoft.com/office/powerpoint/2010/main" val="372421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a:t>Welcome to NUS </a:t>
            </a:r>
            <a:r>
              <a:rPr lang="en-SG" dirty="0"/>
              <a:t>Cloud Assessment</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a:ln>
                  <a:noFill/>
                </a:ln>
                <a:solidFill>
                  <a:prstClr val="black"/>
                </a:solidFill>
                <a:effectLst/>
                <a:uLnTx/>
                <a:uFillTx/>
                <a:latin typeface="Calibri" panose="020F0502020204030204"/>
                <a:ea typeface="+mn-ea"/>
                <a:cs typeface="+mn-cs"/>
              </a:rPr>
              <a:t>NUS Restricted</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3A97-9FDF-45D4-AC43-97AE48DCC638}"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7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What is Cloud Assessment?</a:t>
            </a:r>
          </a:p>
        </p:txBody>
      </p:sp>
      <p:sp>
        <p:nvSpPr>
          <p:cNvPr id="4" name="Slide Number Placeholder 3"/>
          <p:cNvSpPr>
            <a:spLocks noGrp="1"/>
          </p:cNvSpPr>
          <p:nvPr>
            <p:ph type="sldNum" sz="quarter" idx="5"/>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360152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Cloud assessment comprises of two main reviews:  </a:t>
            </a:r>
            <a:r>
              <a:rPr lang="en-SG" b="1" dirty="0"/>
              <a:t>[CLICK]</a:t>
            </a:r>
            <a:r>
              <a:rPr lang="en-SG" dirty="0"/>
              <a:t> the Cloud Service Provider review which focuses on its technical platform and personal data/privacy compliance, </a:t>
            </a:r>
            <a:r>
              <a:rPr lang="en-SG" b="1" dirty="0"/>
              <a:t>[CLICK] </a:t>
            </a:r>
            <a:r>
              <a:rPr lang="en-SG" dirty="0"/>
              <a:t>and that of Department on its business and legal risk and internal personal data management process. </a:t>
            </a:r>
            <a:r>
              <a:rPr lang="en-SG" b="1" dirty="0"/>
              <a:t>[CLICK] </a:t>
            </a:r>
            <a:r>
              <a:rPr lang="en-SG" dirty="0"/>
              <a:t>The former is conducted by both NUS IT and ORMC, </a:t>
            </a:r>
            <a:r>
              <a:rPr lang="en-SG" b="1" dirty="0"/>
              <a:t>[CLICK] </a:t>
            </a:r>
            <a:r>
              <a:rPr lang="en-SG" b="0" dirty="0"/>
              <a:t>and</a:t>
            </a:r>
            <a:r>
              <a:rPr lang="en-SG" dirty="0"/>
              <a:t> the latter by Department and ORMC.</a:t>
            </a:r>
          </a:p>
          <a:p>
            <a:endParaRPr lang="en-SG" dirty="0"/>
          </a:p>
        </p:txBody>
      </p:sp>
      <p:sp>
        <p:nvSpPr>
          <p:cNvPr id="4" name="Slide Number Placeholder 3"/>
          <p:cNvSpPr>
            <a:spLocks noGrp="1"/>
          </p:cNvSpPr>
          <p:nvPr>
            <p:ph type="sldNum" sz="quarter" idx="5"/>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1727996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0" dirty="0"/>
              <a:t>What is Assessed Cloud?</a:t>
            </a:r>
          </a:p>
          <a:p>
            <a:endParaRPr lang="en-SG" b="1" dirty="0"/>
          </a:p>
          <a:p>
            <a:r>
              <a:rPr lang="en-SG" b="0" dirty="0"/>
              <a:t>Assessed cloud </a:t>
            </a:r>
            <a:r>
              <a:rPr lang="en-SG" b="1" dirty="0"/>
              <a:t>[CLICK] </a:t>
            </a:r>
            <a:r>
              <a:rPr lang="en-SG" dirty="0"/>
              <a:t>is a cloud service where the cloud service provider’s technical platform and personal data/privacy compliance have been reviewed and approved by NUS IT and ORMC respectively.  </a:t>
            </a:r>
          </a:p>
          <a:p>
            <a:r>
              <a:rPr lang="en-SG" dirty="0"/>
              <a:t>This is also the reason why it is simpler and the duration is shorter for assessed cloud assessments, as only the Department Review needs to be done.</a:t>
            </a:r>
          </a:p>
          <a:p>
            <a:endParaRPr lang="en-SG" dirty="0"/>
          </a:p>
          <a:p>
            <a:r>
              <a:rPr lang="en-SG" b="1" dirty="0"/>
              <a:t>[CLICK] </a:t>
            </a:r>
            <a:r>
              <a:rPr lang="en-SG" dirty="0"/>
              <a:t>A point to note is an assessed cloud is defined by 2 factors, first, the cloud service itself, and second, the data classification that was approved for the cloud service. Hence, if a cloud service A has been approved for NUS Restricted Data, it does not mean that it has been approved for NUS Confidential Data too, and a new full cloud assessment request will have to be submitted.</a:t>
            </a:r>
          </a:p>
        </p:txBody>
      </p:sp>
      <p:sp>
        <p:nvSpPr>
          <p:cNvPr id="4" name="Slide Number Placeholder 3"/>
          <p:cNvSpPr>
            <a:spLocks noGrp="1"/>
          </p:cNvSpPr>
          <p:nvPr>
            <p:ph type="sldNum" sz="quarter" idx="5"/>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2344489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 “Why? When? How?” around cloud assessment.</a:t>
            </a:r>
          </a:p>
        </p:txBody>
      </p:sp>
      <p:sp>
        <p:nvSpPr>
          <p:cNvPr id="4" name="Slide Number Placeholder 3"/>
          <p:cNvSpPr>
            <a:spLocks noGrp="1"/>
          </p:cNvSpPr>
          <p:nvPr>
            <p:ph type="sldNum" sz="quarter" idx="5"/>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230741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Cloud Assessment required?</a:t>
            </a:r>
          </a:p>
          <a:p>
            <a:r>
              <a:rPr lang="en-US" dirty="0"/>
              <a:t>The answer is simple - to safeguard NUS data that is hosted and managed in the cloud</a:t>
            </a:r>
          </a:p>
          <a:p>
            <a:endParaRPr lang="en-US" dirty="0"/>
          </a:p>
          <a:p>
            <a:r>
              <a:rPr lang="en-US" dirty="0"/>
              <a:t>When is a Cloud Assessment submission required?</a:t>
            </a:r>
          </a:p>
          <a:p>
            <a:r>
              <a:rPr lang="en-US" dirty="0"/>
              <a:t>Before a subscription or procurement of a cloud service that manages NUS data. This includes renewal of cloud services too.</a:t>
            </a:r>
          </a:p>
          <a:p>
            <a:endParaRPr lang="en-US" dirty="0"/>
          </a:p>
          <a:p>
            <a:r>
              <a:rPr lang="en-US" dirty="0"/>
              <a:t>How do I submit a Cloud Assessment request?</a:t>
            </a:r>
          </a:p>
          <a:p>
            <a:r>
              <a:rPr lang="en-US" dirty="0"/>
              <a:t>You may do so via the NUS </a:t>
            </a:r>
            <a:r>
              <a:rPr lang="en-US" dirty="0" err="1"/>
              <a:t>nCloudAssess</a:t>
            </a:r>
            <a:r>
              <a:rPr lang="en-US" dirty="0"/>
              <a:t> app. </a:t>
            </a:r>
          </a:p>
          <a:p>
            <a:endParaRPr lang="en-SG" dirty="0"/>
          </a:p>
        </p:txBody>
      </p:sp>
      <p:sp>
        <p:nvSpPr>
          <p:cNvPr id="4" name="Slide Number Placeholder 3"/>
          <p:cNvSpPr>
            <a:spLocks noGrp="1"/>
          </p:cNvSpPr>
          <p:nvPr>
            <p:ph type="sldNum" sz="quarter" idx="5"/>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290179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 Cloud Assessment Decision Flow</a:t>
            </a:r>
          </a:p>
        </p:txBody>
      </p:sp>
      <p:sp>
        <p:nvSpPr>
          <p:cNvPr id="4" name="Slide Number Placeholder 3"/>
          <p:cNvSpPr>
            <a:spLocks noGrp="1"/>
          </p:cNvSpPr>
          <p:nvPr>
            <p:ph type="sldNum" sz="quarter" idx="5"/>
          </p:nvPr>
        </p:nvSpPr>
        <p:spPr/>
        <p:txBody>
          <a:bodyPr/>
          <a:lstStyle/>
          <a:p>
            <a:fld id="{BC849E9A-41F7-4779-A581-48A7C374A227}" type="slidenum">
              <a:rPr lang="en-US" smtClean="0"/>
              <a:t>9</a:t>
            </a:fld>
            <a:endParaRPr lang="en-US" dirty="0"/>
          </a:p>
        </p:txBody>
      </p:sp>
    </p:spTree>
    <p:extLst>
      <p:ext uri="{BB962C8B-B14F-4D97-AF65-F5344CB8AC3E}">
        <p14:creationId xmlns:p14="http://schemas.microsoft.com/office/powerpoint/2010/main" val="343340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10/26/2022</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10/26/2022</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10/26/2022</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p:bg>
      <p:bgPr>
        <a:solidFill>
          <a:srgbClr val="003D7C"/>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536A09A-D500-A746-8C70-35095F5250C7}"/>
              </a:ext>
            </a:extLst>
          </p:cNvPr>
          <p:cNvSpPr>
            <a:spLocks noGrp="1"/>
          </p:cNvSpPr>
          <p:nvPr>
            <p:ph type="ctrTitle"/>
          </p:nvPr>
        </p:nvSpPr>
        <p:spPr>
          <a:xfrm>
            <a:off x="1524000" y="1964681"/>
            <a:ext cx="9144000" cy="1594665"/>
          </a:xfrm>
        </p:spPr>
        <p:txBody>
          <a:bodyPr anchor="b">
            <a:normAutofit/>
          </a:bodyPr>
          <a:lstStyle>
            <a:lvl1pPr algn="l">
              <a:defRPr sz="4800" b="0" i="0">
                <a:solidFill>
                  <a:schemeClr val="bg1"/>
                </a:solidFill>
                <a:latin typeface="Arial Narrow" panose="020B0604020202020204" pitchFamily="34" charset="0"/>
                <a:cs typeface="Arial Narrow" panose="020B0604020202020204" pitchFamily="34" charset="0"/>
              </a:defRPr>
            </a:lvl1pPr>
          </a:lstStyle>
          <a:p>
            <a:r>
              <a:rPr lang="en-GB" dirty="0"/>
              <a:t>Click to edit Master title style</a:t>
            </a:r>
            <a:endParaRPr dirty="0"/>
          </a:p>
        </p:txBody>
      </p:sp>
      <p:sp>
        <p:nvSpPr>
          <p:cNvPr id="18" name="Subtitle 2">
            <a:extLst>
              <a:ext uri="{FF2B5EF4-FFF2-40B4-BE49-F238E27FC236}">
                <a16:creationId xmlns:a16="http://schemas.microsoft.com/office/drawing/2014/main" id="{B78F3316-5896-F541-BAA3-103CA7954FCD}"/>
              </a:ext>
            </a:extLst>
          </p:cNvPr>
          <p:cNvSpPr>
            <a:spLocks noGrp="1"/>
          </p:cNvSpPr>
          <p:nvPr>
            <p:ph type="subTitle" idx="1"/>
          </p:nvPr>
        </p:nvSpPr>
        <p:spPr>
          <a:xfrm>
            <a:off x="1524000" y="3651421"/>
            <a:ext cx="9144000" cy="1464275"/>
          </a:xfrm>
        </p:spPr>
        <p:txBody>
          <a:bodyPr>
            <a:normAutofit/>
          </a:bodyPr>
          <a:lstStyle>
            <a:lvl1pPr marL="0" indent="0" algn="l">
              <a:lnSpc>
                <a:spcPct val="125000"/>
              </a:lnSpc>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dirty="0"/>
          </a:p>
        </p:txBody>
      </p:sp>
      <p:sp>
        <p:nvSpPr>
          <p:cNvPr id="20" name="Rectangle 19"/>
          <p:cNvSpPr/>
          <p:nvPr userDrawn="1"/>
        </p:nvSpPr>
        <p:spPr>
          <a:xfrm>
            <a:off x="595423" y="599606"/>
            <a:ext cx="11025963" cy="568423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Text Placeholder 9">
            <a:extLst>
              <a:ext uri="{FF2B5EF4-FFF2-40B4-BE49-F238E27FC236}">
                <a16:creationId xmlns:a16="http://schemas.microsoft.com/office/drawing/2014/main" id="{BA2F6D35-9B5E-A241-A641-A3C2927B7B2D}"/>
              </a:ext>
            </a:extLst>
          </p:cNvPr>
          <p:cNvSpPr>
            <a:spLocks noGrp="1"/>
          </p:cNvSpPr>
          <p:nvPr>
            <p:ph type="body" sz="quarter" idx="10" hasCustomPrompt="1"/>
          </p:nvPr>
        </p:nvSpPr>
        <p:spPr>
          <a:xfrm>
            <a:off x="595423" y="-23605"/>
            <a:ext cx="3042299" cy="623211"/>
          </a:xfrm>
          <a:solidFill>
            <a:srgbClr val="F58220"/>
          </a:solidFill>
        </p:spPr>
        <p:txBody>
          <a:bodyPr wrap="square" lIns="144000" tIns="144000" rIns="144000" bIns="144000" anchor="ctr" anchorCtr="1">
            <a:spAutoFit/>
          </a:bodyPr>
          <a:lstStyle>
            <a:lvl1pPr marL="6350" indent="-6350" algn="l">
              <a:buNone/>
              <a:tabLst/>
              <a:defRPr sz="2400" b="0" i="0">
                <a:solidFill>
                  <a:schemeClr val="bg1"/>
                </a:solidFill>
                <a:latin typeface="Arial" panose="020B0604020202020204" pitchFamily="34" charset="0"/>
                <a:cs typeface="Arial" panose="020B0604020202020204" pitchFamily="34" charset="0"/>
              </a:defRPr>
            </a:lvl1pPr>
          </a:lstStyle>
          <a:p>
            <a:pPr lvl="0"/>
            <a:r>
              <a:rPr lang="en-GB" dirty="0"/>
              <a:t>Click to edit heading</a:t>
            </a:r>
          </a:p>
        </p:txBody>
      </p:sp>
    </p:spTree>
    <p:extLst>
      <p:ext uri="{BB962C8B-B14F-4D97-AF65-F5344CB8AC3E}">
        <p14:creationId xmlns:p14="http://schemas.microsoft.com/office/powerpoint/2010/main" val="320636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15560" y="3393698"/>
            <a:ext cx="10363200" cy="1470025"/>
          </a:xfrm>
          <a:prstGeom prst="rect">
            <a:avLst/>
          </a:prstGeom>
        </p:spPr>
        <p:txBody>
          <a:bodyPr/>
          <a:lstStyle>
            <a:lvl1pPr algn="l">
              <a:defRPr b="0" i="0" cap="all" baseline="0">
                <a:solidFill>
                  <a:srgbClr val="404040"/>
                </a:solidFill>
                <a:latin typeface="Frutiger LT 55 Roman"/>
                <a:cs typeface="Frutiger LT 55 Roman"/>
              </a:defRPr>
            </a:lvl1pPr>
          </a:lstStyle>
          <a:p>
            <a:r>
              <a:rPr lang="en-US"/>
              <a:t>Click to edit Master title style</a:t>
            </a:r>
            <a:endParaRPr lang="en-US" dirty="0"/>
          </a:p>
        </p:txBody>
      </p:sp>
      <p:sp>
        <p:nvSpPr>
          <p:cNvPr id="8" name="Subtitle 2"/>
          <p:cNvSpPr>
            <a:spLocks noGrp="1"/>
          </p:cNvSpPr>
          <p:nvPr>
            <p:ph type="subTitle" idx="1"/>
          </p:nvPr>
        </p:nvSpPr>
        <p:spPr>
          <a:xfrm>
            <a:off x="678755" y="5000054"/>
            <a:ext cx="8534400" cy="1058215"/>
          </a:xfrm>
          <a:prstGeom prst="rect">
            <a:avLst/>
          </a:prstGeom>
        </p:spPr>
        <p:txBody>
          <a:bodyPr/>
          <a:lstStyle>
            <a:lvl1pPr marL="0" indent="0" algn="l">
              <a:buNone/>
              <a:defRPr sz="1200">
                <a:solidFill>
                  <a:schemeClr val="tx1">
                    <a:lumMod val="75000"/>
                    <a:lumOff val="25000"/>
                  </a:schemeClr>
                </a:solidFill>
                <a:latin typeface="Frutiger LT 55 Roman"/>
                <a:cs typeface="Frutiger LT 55 Roman"/>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xfrm>
            <a:off x="8989484" y="6624639"/>
            <a:ext cx="2844800" cy="365125"/>
          </a:xfrm>
        </p:spPr>
        <p:txBody>
          <a:bodyPr/>
          <a:lstStyle>
            <a:lvl1pPr>
              <a:defRPr/>
            </a:lvl1pPr>
          </a:lstStyle>
          <a:p>
            <a:fld id="{0DBCA78D-92C9-4C99-B0D7-C451352F4B2B}" type="slidenum">
              <a:rPr lang="en-US" altLang="en-US"/>
              <a:pPr/>
              <a:t>‹#›</a:t>
            </a:fld>
            <a:endParaRPr lang="en-US" altLang="en-US" dirty="0"/>
          </a:p>
        </p:txBody>
      </p:sp>
    </p:spTree>
    <p:extLst>
      <p:ext uri="{BB962C8B-B14F-4D97-AF65-F5344CB8AC3E}">
        <p14:creationId xmlns:p14="http://schemas.microsoft.com/office/powerpoint/2010/main" val="236981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8831584" cy="1139981"/>
          </a:xfrm>
          <a:prstGeom prst="rect">
            <a:avLst/>
          </a:prstGeom>
        </p:spPr>
        <p:txBody>
          <a:bodyPr/>
          <a:lstStyle>
            <a:lvl1pPr algn="l">
              <a:defRPr sz="4000" b="1" i="0" cap="all">
                <a:solidFill>
                  <a:srgbClr val="40404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8" name="Content Placeholder 2"/>
          <p:cNvSpPr>
            <a:spLocks noGrp="1"/>
          </p:cNvSpPr>
          <p:nvPr>
            <p:ph idx="1"/>
          </p:nvPr>
        </p:nvSpPr>
        <p:spPr>
          <a:xfrm>
            <a:off x="359229" y="1231896"/>
            <a:ext cx="11203137" cy="4719868"/>
          </a:xfrm>
          <a:prstGeom prst="rect">
            <a:avLst/>
          </a:prstGeom>
        </p:spPr>
        <p:txBody>
          <a:bodyPr/>
          <a:lstStyle>
            <a:lvl1pPr algn="l">
              <a:spcBef>
                <a:spcPts val="0"/>
              </a:spcBef>
              <a:defRPr sz="2800" b="0" i="0" cap="none">
                <a:solidFill>
                  <a:srgbClr val="404040"/>
                </a:solidFill>
                <a:latin typeface="Calibri" panose="020F0502020204030204" pitchFamily="34" charset="0"/>
                <a:cs typeface="Calibri" panose="020F0502020204030204" pitchFamily="34" charset="0"/>
              </a:defRPr>
            </a:lvl1pPr>
            <a:lvl2pPr algn="l">
              <a:spcBef>
                <a:spcPts val="0"/>
              </a:spcBef>
              <a:defRPr b="0" i="0">
                <a:solidFill>
                  <a:srgbClr val="404040"/>
                </a:solidFill>
                <a:latin typeface="Calibri" panose="020F0502020204030204" pitchFamily="34" charset="0"/>
                <a:cs typeface="Calibri" panose="020F0502020204030204" pitchFamily="34" charset="0"/>
              </a:defRPr>
            </a:lvl2pPr>
            <a:lvl3pPr algn="l">
              <a:spcBef>
                <a:spcPts val="0"/>
              </a:spcBef>
              <a:defRPr b="0" i="0">
                <a:solidFill>
                  <a:srgbClr val="404040"/>
                </a:solidFill>
                <a:latin typeface="Calibri" panose="020F0502020204030204" pitchFamily="34" charset="0"/>
                <a:cs typeface="Calibri" panose="020F0502020204030204" pitchFamily="34" charset="0"/>
              </a:defRPr>
            </a:lvl3pPr>
            <a:lvl4pPr algn="l">
              <a:defRPr b="0" i="0">
                <a:solidFill>
                  <a:srgbClr val="FFFFFF"/>
                </a:solidFill>
                <a:latin typeface="Calibri" panose="020F0502020204030204" pitchFamily="34" charset="0"/>
                <a:cs typeface="Calibri" panose="020F0502020204030204" pitchFamily="34" charset="0"/>
              </a:defRPr>
            </a:lvl4pPr>
            <a:lvl5pPr algn="l">
              <a:defRPr b="0" i="0">
                <a:solidFill>
                  <a:srgbClr val="FFFFFF"/>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0"/>
          </p:nvPr>
        </p:nvSpPr>
        <p:spPr>
          <a:xfrm>
            <a:off x="664231" y="6139766"/>
            <a:ext cx="10363200" cy="392959"/>
          </a:xfrm>
          <a:prstGeom prst="rect">
            <a:avLst/>
          </a:prstGeom>
        </p:spPr>
        <p:txBody>
          <a:bodyPr anchor="b"/>
          <a:lstStyle>
            <a:lvl1pPr marL="0" indent="0">
              <a:buNone/>
              <a:defRPr sz="1600" cap="all">
                <a:solidFill>
                  <a:srgbClr val="023E7C"/>
                </a:solidFill>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Slide Number Placeholder 5"/>
          <p:cNvSpPr>
            <a:spLocks noGrp="1"/>
          </p:cNvSpPr>
          <p:nvPr>
            <p:ph type="sldNum" sz="quarter" idx="11"/>
          </p:nvPr>
        </p:nvSpPr>
        <p:spPr>
          <a:xfrm>
            <a:off x="8989484" y="6624639"/>
            <a:ext cx="2844800" cy="233361"/>
          </a:xfrm>
        </p:spPr>
        <p:txBody>
          <a:bodyPr/>
          <a:lstStyle>
            <a:lvl1pPr>
              <a:defRPr>
                <a:latin typeface="Calibri" panose="020F0502020204030204" pitchFamily="34" charset="0"/>
              </a:defRPr>
            </a:lvl1pPr>
          </a:lstStyle>
          <a:p>
            <a:fld id="{C1A6A7F4-56D5-4D9D-9300-E57A307387A7}" type="slidenum">
              <a:rPr lang="en-US" altLang="en-US" smtClean="0"/>
              <a:pPr/>
              <a:t>‹#›</a:t>
            </a:fld>
            <a:endParaRPr lang="en-US" altLang="en-US" dirty="0"/>
          </a:p>
        </p:txBody>
      </p:sp>
    </p:spTree>
    <p:extLst>
      <p:ext uri="{BB962C8B-B14F-4D97-AF65-F5344CB8AC3E}">
        <p14:creationId xmlns:p14="http://schemas.microsoft.com/office/powerpoint/2010/main" val="523159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673292" y="4406901"/>
            <a:ext cx="10363200" cy="1362075"/>
          </a:xfrm>
          <a:prstGeom prst="rect">
            <a:avLst/>
          </a:prstGeom>
        </p:spPr>
        <p:txBody>
          <a:bodyPr anchor="t"/>
          <a:lstStyle>
            <a:lvl1pPr algn="l">
              <a:defRPr sz="4000" b="0" cap="all">
                <a:solidFill>
                  <a:srgbClr val="404040"/>
                </a:solidFill>
                <a:latin typeface="Frutiger LT 55 Roman"/>
                <a:cs typeface="Frutiger LT 55 Roman"/>
              </a:defRPr>
            </a:lvl1pPr>
          </a:lstStyle>
          <a:p>
            <a:r>
              <a:rPr lang="en-US"/>
              <a:t>Click to edit Master title style</a:t>
            </a:r>
            <a:endParaRPr lang="en-US" dirty="0"/>
          </a:p>
        </p:txBody>
      </p:sp>
      <p:sp>
        <p:nvSpPr>
          <p:cNvPr id="8" name="Text Placeholder 2"/>
          <p:cNvSpPr>
            <a:spLocks noGrp="1"/>
          </p:cNvSpPr>
          <p:nvPr>
            <p:ph type="body" idx="1"/>
          </p:nvPr>
        </p:nvSpPr>
        <p:spPr>
          <a:xfrm>
            <a:off x="673292" y="2906713"/>
            <a:ext cx="10363200" cy="1500187"/>
          </a:xfrm>
          <a:prstGeom prst="rect">
            <a:avLst/>
          </a:prstGeom>
        </p:spPr>
        <p:txBody>
          <a:bodyPr anchor="b"/>
          <a:lstStyle>
            <a:lvl1pPr marL="0" indent="0">
              <a:buNone/>
              <a:defRPr sz="2000">
                <a:solidFill>
                  <a:srgbClr val="023E7C"/>
                </a:solidFill>
                <a:latin typeface="Frutiger LT 55 Roman"/>
                <a:cs typeface="Frutiger LT 55 Roman"/>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9" name="Text Placeholder 2"/>
          <p:cNvSpPr>
            <a:spLocks noGrp="1"/>
          </p:cNvSpPr>
          <p:nvPr>
            <p:ph type="body" idx="10"/>
          </p:nvPr>
        </p:nvSpPr>
        <p:spPr>
          <a:xfrm>
            <a:off x="664231" y="6139766"/>
            <a:ext cx="10363200" cy="392959"/>
          </a:xfrm>
          <a:prstGeom prst="rect">
            <a:avLst/>
          </a:prstGeom>
        </p:spPr>
        <p:txBody>
          <a:bodyPr anchor="b"/>
          <a:lstStyle>
            <a:lvl1pPr marL="0" indent="0">
              <a:buNone/>
              <a:defRPr sz="1600" cap="all">
                <a:solidFill>
                  <a:srgbClr val="023E7C"/>
                </a:solidFill>
                <a:latin typeface="Frutiger LT 55 Roman"/>
                <a:cs typeface="Frutiger LT 55 Roman"/>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Slide Number Placeholder 5"/>
          <p:cNvSpPr>
            <a:spLocks noGrp="1"/>
          </p:cNvSpPr>
          <p:nvPr>
            <p:ph type="sldNum" sz="quarter" idx="11"/>
          </p:nvPr>
        </p:nvSpPr>
        <p:spPr>
          <a:xfrm>
            <a:off x="8989484" y="6624639"/>
            <a:ext cx="2844800" cy="365125"/>
          </a:xfrm>
        </p:spPr>
        <p:txBody>
          <a:bodyPr/>
          <a:lstStyle>
            <a:lvl1pPr>
              <a:defRPr/>
            </a:lvl1pPr>
          </a:lstStyle>
          <a:p>
            <a:fld id="{CB081E83-75B7-43E0-8710-9C722F0C4DE2}" type="slidenum">
              <a:rPr lang="en-US" altLang="en-US"/>
              <a:pPr/>
              <a:t>‹#›</a:t>
            </a:fld>
            <a:endParaRPr lang="en-US" altLang="en-US" dirty="0"/>
          </a:p>
        </p:txBody>
      </p:sp>
    </p:spTree>
    <p:extLst>
      <p:ext uri="{BB962C8B-B14F-4D97-AF65-F5344CB8AC3E}">
        <p14:creationId xmlns:p14="http://schemas.microsoft.com/office/powerpoint/2010/main" val="890860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09600" y="2174875"/>
            <a:ext cx="5384800" cy="3951288"/>
          </a:xfrm>
          <a:prstGeom prst="rect">
            <a:avLst/>
          </a:prstGeom>
        </p:spPr>
        <p:txBody>
          <a:bodyPr/>
          <a:lstStyle>
            <a:lvl1pPr>
              <a:defRPr sz="2800">
                <a:solidFill>
                  <a:srgbClr val="023E7C"/>
                </a:solidFill>
                <a:latin typeface="Frutiger LT 55 Roman"/>
                <a:cs typeface="Frutiger LT 55 Roman"/>
              </a:defRPr>
            </a:lvl1pPr>
            <a:lvl2pPr>
              <a:defRPr sz="2400">
                <a:solidFill>
                  <a:srgbClr val="FFFFFF"/>
                </a:solidFill>
                <a:latin typeface="Frutiger LT 55 Roman"/>
                <a:cs typeface="Frutiger LT 55 Roman"/>
              </a:defRPr>
            </a:lvl2pPr>
            <a:lvl3pPr>
              <a:defRPr sz="2000">
                <a:solidFill>
                  <a:srgbClr val="FFFFFF"/>
                </a:solidFill>
                <a:latin typeface="Frutiger LT 55 Roman"/>
                <a:cs typeface="Frutiger LT 55 Roman"/>
              </a:defRPr>
            </a:lvl3pPr>
            <a:lvl4pPr>
              <a:defRPr sz="1800">
                <a:solidFill>
                  <a:srgbClr val="FFFFFF"/>
                </a:solidFill>
                <a:latin typeface="Frutiger LT 55 Roman"/>
                <a:cs typeface="Frutiger LT 55 Roman"/>
              </a:defRPr>
            </a:lvl4pPr>
            <a:lvl5pPr>
              <a:defRPr sz="1800">
                <a:solidFill>
                  <a:srgbClr val="FFFFFF"/>
                </a:solidFill>
                <a:latin typeface="Frutiger LT 55 Roman"/>
                <a:cs typeface="Frutiger LT 55 Roman"/>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6197600" y="2174875"/>
            <a:ext cx="5384800" cy="3951288"/>
          </a:xfrm>
          <a:prstGeom prst="rect">
            <a:avLst/>
          </a:prstGeom>
        </p:spPr>
        <p:txBody>
          <a:bodyPr/>
          <a:lstStyle>
            <a:lvl1pPr>
              <a:defRPr sz="2800">
                <a:solidFill>
                  <a:srgbClr val="023E7C"/>
                </a:solidFill>
                <a:latin typeface="Frutiger LT 55 Roman"/>
                <a:cs typeface="Frutiger LT 55 Roman"/>
              </a:defRPr>
            </a:lvl1pPr>
            <a:lvl2pPr>
              <a:defRPr sz="2400">
                <a:solidFill>
                  <a:srgbClr val="FFFFFF"/>
                </a:solidFill>
                <a:latin typeface="Frutiger LT 55 Roman"/>
                <a:cs typeface="Frutiger LT 55 Roman"/>
              </a:defRPr>
            </a:lvl2pPr>
            <a:lvl3pPr>
              <a:defRPr sz="2000">
                <a:solidFill>
                  <a:srgbClr val="FFFFFF"/>
                </a:solidFill>
                <a:latin typeface="Frutiger LT 55 Roman"/>
                <a:cs typeface="Frutiger LT 55 Roman"/>
              </a:defRPr>
            </a:lvl3pPr>
            <a:lvl4pPr>
              <a:defRPr sz="1800">
                <a:solidFill>
                  <a:srgbClr val="FFFFFF"/>
                </a:solidFill>
                <a:latin typeface="Frutiger LT 55 Roman"/>
                <a:cs typeface="Frutiger LT 55 Roman"/>
              </a:defRPr>
            </a:lvl4pPr>
            <a:lvl5pPr>
              <a:defRPr sz="1800">
                <a:solidFill>
                  <a:srgbClr val="FFFFFF"/>
                </a:solidFill>
                <a:latin typeface="Frutiger LT 55 Roman"/>
                <a:cs typeface="Frutiger LT 55 Roman"/>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0"/>
          </p:nvPr>
        </p:nvSpPr>
        <p:spPr>
          <a:xfrm>
            <a:off x="664231" y="6139766"/>
            <a:ext cx="10363200" cy="392959"/>
          </a:xfrm>
          <a:prstGeom prst="rect">
            <a:avLst/>
          </a:prstGeom>
        </p:spPr>
        <p:txBody>
          <a:bodyPr anchor="b"/>
          <a:lstStyle>
            <a:lvl1pPr marL="0" indent="0">
              <a:buNone/>
              <a:defRPr sz="1600" cap="all">
                <a:solidFill>
                  <a:srgbClr val="023E7C"/>
                </a:solidFill>
                <a:latin typeface="Frutiger LT 55 Roman"/>
                <a:cs typeface="Frutiger LT 55 Roman"/>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12" name="Title 1"/>
          <p:cNvSpPr>
            <a:spLocks noGrp="1"/>
          </p:cNvSpPr>
          <p:nvPr>
            <p:ph type="title"/>
          </p:nvPr>
        </p:nvSpPr>
        <p:spPr>
          <a:xfrm>
            <a:off x="656637" y="274638"/>
            <a:ext cx="9408967" cy="1324484"/>
          </a:xfrm>
          <a:prstGeom prst="rect">
            <a:avLst/>
          </a:prstGeom>
        </p:spPr>
        <p:txBody>
          <a:bodyPr/>
          <a:lstStyle>
            <a:lvl1pPr algn="l">
              <a:defRPr sz="4000" cap="all">
                <a:solidFill>
                  <a:schemeClr val="tx1">
                    <a:lumMod val="75000"/>
                    <a:lumOff val="25000"/>
                  </a:schemeClr>
                </a:solidFill>
                <a:latin typeface="Frutiger LT 55 Roman"/>
                <a:cs typeface="Frutiger LT 55 Roman"/>
              </a:defRPr>
            </a:lvl1pPr>
          </a:lstStyle>
          <a:p>
            <a:r>
              <a:rPr lang="en-US"/>
              <a:t>Click to edit Master title style</a:t>
            </a:r>
            <a:endParaRPr lang="en-US" dirty="0"/>
          </a:p>
        </p:txBody>
      </p:sp>
      <p:sp>
        <p:nvSpPr>
          <p:cNvPr id="6" name="Slide Number Placeholder 5"/>
          <p:cNvSpPr>
            <a:spLocks noGrp="1"/>
          </p:cNvSpPr>
          <p:nvPr>
            <p:ph type="sldNum" sz="quarter" idx="11"/>
          </p:nvPr>
        </p:nvSpPr>
        <p:spPr>
          <a:xfrm>
            <a:off x="8989484" y="6624639"/>
            <a:ext cx="2844800" cy="365125"/>
          </a:xfrm>
        </p:spPr>
        <p:txBody>
          <a:bodyPr/>
          <a:lstStyle>
            <a:lvl1pPr>
              <a:defRPr/>
            </a:lvl1pPr>
          </a:lstStyle>
          <a:p>
            <a:fld id="{38B679DF-070E-403A-8392-FED5FEF9069F}" type="slidenum">
              <a:rPr lang="en-US" altLang="en-US"/>
              <a:pPr/>
              <a:t>‹#›</a:t>
            </a:fld>
            <a:endParaRPr lang="en-US" altLang="en-US" dirty="0"/>
          </a:p>
        </p:txBody>
      </p:sp>
    </p:spTree>
    <p:extLst>
      <p:ext uri="{BB962C8B-B14F-4D97-AF65-F5344CB8AC3E}">
        <p14:creationId xmlns:p14="http://schemas.microsoft.com/office/powerpoint/2010/main" val="1058623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609601" y="780246"/>
            <a:ext cx="9236503" cy="1143000"/>
          </a:xfrm>
          <a:prstGeom prst="rect">
            <a:avLst/>
          </a:prstGeom>
        </p:spPr>
        <p:txBody>
          <a:bodyPr/>
          <a:lstStyle>
            <a:lvl1pPr algn="l">
              <a:defRPr sz="4000" cap="all">
                <a:solidFill>
                  <a:schemeClr val="tx1">
                    <a:lumMod val="75000"/>
                    <a:lumOff val="25000"/>
                  </a:schemeClr>
                </a:solidFill>
                <a:latin typeface="Frutiger LT 55 Roman"/>
                <a:cs typeface="Frutiger LT 55 Roman"/>
              </a:defRPr>
            </a:lvl1pPr>
          </a:lstStyle>
          <a:p>
            <a:r>
              <a:rPr lang="en-US"/>
              <a:t>Click to edit Master title style</a:t>
            </a:r>
            <a:endParaRPr lang="en-US" dirty="0"/>
          </a:p>
        </p:txBody>
      </p:sp>
      <p:sp>
        <p:nvSpPr>
          <p:cNvPr id="11" name="Text Placeholder 2"/>
          <p:cNvSpPr>
            <a:spLocks noGrp="1"/>
          </p:cNvSpPr>
          <p:nvPr>
            <p:ph type="body" idx="1"/>
          </p:nvPr>
        </p:nvSpPr>
        <p:spPr>
          <a:xfrm>
            <a:off x="609600" y="2065338"/>
            <a:ext cx="5386917" cy="639762"/>
          </a:xfrm>
          <a:prstGeom prst="rect">
            <a:avLst/>
          </a:prstGeom>
        </p:spPr>
        <p:txBody>
          <a:bodyPr anchor="b"/>
          <a:lstStyle>
            <a:lvl1pPr marL="0" indent="0">
              <a:buNone/>
              <a:defRPr sz="2000" b="0" cap="none">
                <a:solidFill>
                  <a:srgbClr val="023E7C"/>
                </a:solidFill>
                <a:latin typeface="Frutiger LT 55 Roman"/>
                <a:cs typeface="Frutiger LT 55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half" idx="2"/>
          </p:nvPr>
        </p:nvSpPr>
        <p:spPr>
          <a:xfrm>
            <a:off x="609600" y="2705100"/>
            <a:ext cx="5386917" cy="3421063"/>
          </a:xfrm>
          <a:prstGeom prst="rect">
            <a:avLst/>
          </a:prstGeom>
        </p:spPr>
        <p:txBody>
          <a:bodyPr/>
          <a:lstStyle>
            <a:lvl1pPr>
              <a:defRPr sz="2400">
                <a:solidFill>
                  <a:srgbClr val="FFFFFF"/>
                </a:solidFill>
                <a:latin typeface="Frutiger LT 55 Roman"/>
                <a:cs typeface="Frutiger LT 55 Roman"/>
              </a:defRPr>
            </a:lvl1pPr>
            <a:lvl2pPr>
              <a:defRPr sz="2000">
                <a:solidFill>
                  <a:srgbClr val="FFFFFF"/>
                </a:solidFill>
                <a:latin typeface="Frutiger LT 55 Roman"/>
                <a:cs typeface="Frutiger LT 55 Roman"/>
              </a:defRPr>
            </a:lvl2pPr>
            <a:lvl3pPr>
              <a:defRPr sz="1800">
                <a:solidFill>
                  <a:srgbClr val="FFFFFF"/>
                </a:solidFill>
                <a:latin typeface="Frutiger LT 55 Roman"/>
                <a:cs typeface="Frutiger LT 55 Roman"/>
              </a:defRPr>
            </a:lvl3pPr>
            <a:lvl4pPr>
              <a:defRPr sz="1600">
                <a:solidFill>
                  <a:srgbClr val="FFFFFF"/>
                </a:solidFill>
                <a:latin typeface="Frutiger LT 55 Roman"/>
                <a:cs typeface="Frutiger LT 55 Roman"/>
              </a:defRPr>
            </a:lvl4pPr>
            <a:lvl5pPr>
              <a:defRPr sz="1600">
                <a:solidFill>
                  <a:srgbClr val="FFFFFF"/>
                </a:solidFill>
                <a:latin typeface="Frutiger LT 55 Roman"/>
                <a:cs typeface="Frutiger LT 55 Roman"/>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3"/>
          </p:nvPr>
        </p:nvSpPr>
        <p:spPr>
          <a:xfrm>
            <a:off x="6193368" y="2065338"/>
            <a:ext cx="5389033" cy="639762"/>
          </a:xfrm>
          <a:prstGeom prst="rect">
            <a:avLst/>
          </a:prstGeom>
        </p:spPr>
        <p:txBody>
          <a:bodyPr anchor="b"/>
          <a:lstStyle>
            <a:lvl1pPr marL="0" indent="0">
              <a:buNone/>
              <a:defRPr sz="2000" b="0" cap="none">
                <a:solidFill>
                  <a:srgbClr val="023E7C"/>
                </a:solidFill>
                <a:latin typeface="Frutiger LT 55 Roman"/>
                <a:cs typeface="Frutiger LT 55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5"/>
          <p:cNvSpPr>
            <a:spLocks noGrp="1"/>
          </p:cNvSpPr>
          <p:nvPr>
            <p:ph sz="quarter" idx="4"/>
          </p:nvPr>
        </p:nvSpPr>
        <p:spPr>
          <a:xfrm>
            <a:off x="6193368" y="2705100"/>
            <a:ext cx="5389033" cy="3421063"/>
          </a:xfrm>
          <a:prstGeom prst="rect">
            <a:avLst/>
          </a:prstGeom>
        </p:spPr>
        <p:txBody>
          <a:bodyPr/>
          <a:lstStyle>
            <a:lvl1pPr>
              <a:defRPr sz="2400">
                <a:solidFill>
                  <a:srgbClr val="FFFFFF"/>
                </a:solidFill>
                <a:latin typeface="Frutiger LT 55 Roman"/>
                <a:cs typeface="Frutiger LT 55 Roman"/>
              </a:defRPr>
            </a:lvl1pPr>
            <a:lvl2pPr>
              <a:defRPr sz="2000">
                <a:solidFill>
                  <a:srgbClr val="FFFFFF"/>
                </a:solidFill>
                <a:latin typeface="Frutiger LT 55 Roman"/>
                <a:cs typeface="Frutiger LT 55 Roman"/>
              </a:defRPr>
            </a:lvl2pPr>
            <a:lvl3pPr>
              <a:defRPr sz="1800">
                <a:solidFill>
                  <a:srgbClr val="FFFFFF"/>
                </a:solidFill>
                <a:latin typeface="Frutiger LT 55 Roman"/>
                <a:cs typeface="Frutiger LT 55 Roman"/>
              </a:defRPr>
            </a:lvl3pPr>
            <a:lvl4pPr>
              <a:defRPr sz="1600">
                <a:solidFill>
                  <a:srgbClr val="FFFFFF"/>
                </a:solidFill>
                <a:latin typeface="Frutiger LT 55 Roman"/>
                <a:cs typeface="Frutiger LT 55 Roman"/>
              </a:defRPr>
            </a:lvl4pPr>
            <a:lvl5pPr>
              <a:defRPr sz="1600">
                <a:solidFill>
                  <a:srgbClr val="FFFFFF"/>
                </a:solidFill>
                <a:latin typeface="Frutiger LT 55 Roman"/>
                <a:cs typeface="Frutiger LT 55 Roman"/>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p:cNvSpPr>
            <a:spLocks noGrp="1"/>
          </p:cNvSpPr>
          <p:nvPr>
            <p:ph type="body" idx="10"/>
          </p:nvPr>
        </p:nvSpPr>
        <p:spPr>
          <a:xfrm>
            <a:off x="664231" y="6139766"/>
            <a:ext cx="10363200" cy="392959"/>
          </a:xfrm>
          <a:prstGeom prst="rect">
            <a:avLst/>
          </a:prstGeom>
        </p:spPr>
        <p:txBody>
          <a:bodyPr anchor="b"/>
          <a:lstStyle>
            <a:lvl1pPr marL="0" indent="0">
              <a:buNone/>
              <a:defRPr sz="1600" cap="all">
                <a:solidFill>
                  <a:srgbClr val="023E7C"/>
                </a:solidFill>
                <a:latin typeface="Frutiger LT 55 Roman"/>
                <a:cs typeface="Frutiger LT 55 Roman"/>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8" name="Slide Number Placeholder 5"/>
          <p:cNvSpPr>
            <a:spLocks noGrp="1"/>
          </p:cNvSpPr>
          <p:nvPr>
            <p:ph type="sldNum" sz="quarter" idx="11"/>
          </p:nvPr>
        </p:nvSpPr>
        <p:spPr>
          <a:xfrm>
            <a:off x="8989484" y="6624639"/>
            <a:ext cx="2844800" cy="365125"/>
          </a:xfrm>
        </p:spPr>
        <p:txBody>
          <a:bodyPr/>
          <a:lstStyle>
            <a:lvl1pPr>
              <a:defRPr/>
            </a:lvl1pPr>
          </a:lstStyle>
          <a:p>
            <a:fld id="{9FEEAECB-B3BE-4A74-8771-FC771CB0F217}" type="slidenum">
              <a:rPr lang="en-US" altLang="en-US"/>
              <a:pPr/>
              <a:t>‹#›</a:t>
            </a:fld>
            <a:endParaRPr lang="en-US" altLang="en-US" dirty="0"/>
          </a:p>
        </p:txBody>
      </p:sp>
    </p:spTree>
    <p:extLst>
      <p:ext uri="{BB962C8B-B14F-4D97-AF65-F5344CB8AC3E}">
        <p14:creationId xmlns:p14="http://schemas.microsoft.com/office/powerpoint/2010/main" val="3947904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51670" y="276095"/>
            <a:ext cx="8771693" cy="1129489"/>
          </a:xfrm>
          <a:prstGeom prst="rect">
            <a:avLst/>
          </a:prstGeom>
        </p:spPr>
        <p:txBody>
          <a:bodyPr/>
          <a:lstStyle>
            <a:lvl1pPr algn="l">
              <a:defRPr sz="4000" cap="all">
                <a:solidFill>
                  <a:schemeClr val="tx1">
                    <a:lumMod val="75000"/>
                    <a:lumOff val="25000"/>
                  </a:schemeClr>
                </a:solidFill>
                <a:latin typeface="Frutiger LT 55 Roman"/>
                <a:cs typeface="Frutiger LT 55 Roman"/>
              </a:defRPr>
            </a:lvl1pPr>
          </a:lstStyle>
          <a:p>
            <a:r>
              <a:rPr lang="en-US"/>
              <a:t>Click to edit Master title style</a:t>
            </a:r>
            <a:endParaRPr lang="en-US" dirty="0"/>
          </a:p>
        </p:txBody>
      </p:sp>
      <p:sp>
        <p:nvSpPr>
          <p:cNvPr id="3" name="Slide Number Placeholder 5"/>
          <p:cNvSpPr>
            <a:spLocks noGrp="1"/>
          </p:cNvSpPr>
          <p:nvPr>
            <p:ph type="sldNum" sz="quarter" idx="10"/>
          </p:nvPr>
        </p:nvSpPr>
        <p:spPr>
          <a:xfrm>
            <a:off x="8989484" y="6624639"/>
            <a:ext cx="2844800" cy="365125"/>
          </a:xfrm>
        </p:spPr>
        <p:txBody>
          <a:bodyPr/>
          <a:lstStyle>
            <a:lvl1pPr>
              <a:defRPr/>
            </a:lvl1pPr>
          </a:lstStyle>
          <a:p>
            <a:fld id="{4AAC61AF-E6B2-4735-BD14-C9B2EEDAC115}" type="slidenum">
              <a:rPr lang="en-US" altLang="en-US"/>
              <a:pPr/>
              <a:t>‹#›</a:t>
            </a:fld>
            <a:endParaRPr lang="en-US" altLang="en-US" dirty="0"/>
          </a:p>
        </p:txBody>
      </p:sp>
    </p:spTree>
    <p:extLst>
      <p:ext uri="{BB962C8B-B14F-4D97-AF65-F5344CB8AC3E}">
        <p14:creationId xmlns:p14="http://schemas.microsoft.com/office/powerpoint/2010/main" val="1890509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989484" y="6623051"/>
            <a:ext cx="2844800" cy="365125"/>
          </a:xfrm>
        </p:spPr>
        <p:txBody>
          <a:bodyPr/>
          <a:lstStyle>
            <a:lvl1pPr>
              <a:defRPr/>
            </a:lvl1pPr>
          </a:lstStyle>
          <a:p>
            <a:fld id="{7160426E-98FA-416B-AEA6-E380BE0851DA}" type="slidenum">
              <a:rPr lang="en-US" altLang="en-US"/>
              <a:pPr/>
              <a:t>‹#›</a:t>
            </a:fld>
            <a:endParaRPr lang="en-US" altLang="en-US" dirty="0"/>
          </a:p>
        </p:txBody>
      </p:sp>
    </p:spTree>
    <p:extLst>
      <p:ext uri="{BB962C8B-B14F-4D97-AF65-F5344CB8AC3E}">
        <p14:creationId xmlns:p14="http://schemas.microsoft.com/office/powerpoint/2010/main" val="134504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10/26/2022</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609601" y="496460"/>
            <a:ext cx="4011084" cy="1162050"/>
          </a:xfrm>
          <a:prstGeom prst="rect">
            <a:avLst/>
          </a:prstGeom>
        </p:spPr>
        <p:txBody>
          <a:bodyPr anchor="b"/>
          <a:lstStyle>
            <a:lvl1pPr algn="l">
              <a:defRPr sz="2000" b="0" cap="all">
                <a:solidFill>
                  <a:srgbClr val="023E7C"/>
                </a:solidFill>
                <a:latin typeface="Frutiger LT 55 Roman"/>
                <a:cs typeface="Frutiger LT 55 Roman"/>
              </a:defRPr>
            </a:lvl1pPr>
          </a:lstStyle>
          <a:p>
            <a:r>
              <a:rPr lang="en-US"/>
              <a:t>Click to edit Master title style</a:t>
            </a:r>
            <a:endParaRPr lang="en-US" dirty="0"/>
          </a:p>
        </p:txBody>
      </p:sp>
      <p:sp>
        <p:nvSpPr>
          <p:cNvPr id="9" name="Content Placeholder 2"/>
          <p:cNvSpPr>
            <a:spLocks noGrp="1"/>
          </p:cNvSpPr>
          <p:nvPr>
            <p:ph idx="1"/>
          </p:nvPr>
        </p:nvSpPr>
        <p:spPr>
          <a:xfrm>
            <a:off x="4766733" y="952419"/>
            <a:ext cx="6815667" cy="5173745"/>
          </a:xfrm>
          <a:prstGeom prst="rect">
            <a:avLst/>
          </a:prstGeom>
        </p:spPr>
        <p:txBody>
          <a:bodyPr/>
          <a:lstStyle>
            <a:lvl1pPr>
              <a:defRPr sz="3200">
                <a:solidFill>
                  <a:schemeClr val="tx1">
                    <a:lumMod val="75000"/>
                    <a:lumOff val="25000"/>
                  </a:schemeClr>
                </a:solidFill>
                <a:latin typeface="Frutiger LT 55 Roman"/>
                <a:cs typeface="Frutiger LT 55 Roman"/>
              </a:defRPr>
            </a:lvl1pPr>
            <a:lvl2pPr>
              <a:defRPr sz="2800">
                <a:solidFill>
                  <a:schemeClr val="tx1">
                    <a:lumMod val="75000"/>
                    <a:lumOff val="25000"/>
                  </a:schemeClr>
                </a:solidFill>
                <a:latin typeface="Frutiger LT 55 Roman"/>
                <a:cs typeface="Frutiger LT 55 Roman"/>
              </a:defRPr>
            </a:lvl2pPr>
            <a:lvl3pPr>
              <a:defRPr sz="2400">
                <a:solidFill>
                  <a:schemeClr val="tx1">
                    <a:lumMod val="75000"/>
                    <a:lumOff val="25000"/>
                  </a:schemeClr>
                </a:solidFill>
                <a:latin typeface="Frutiger LT 55 Roman"/>
                <a:cs typeface="Frutiger LT 55 Roman"/>
              </a:defRPr>
            </a:lvl3pPr>
            <a:lvl4pPr>
              <a:defRPr sz="2000">
                <a:solidFill>
                  <a:schemeClr val="tx1">
                    <a:lumMod val="75000"/>
                    <a:lumOff val="25000"/>
                  </a:schemeClr>
                </a:solidFill>
                <a:latin typeface="Frutiger LT 55 Roman"/>
                <a:cs typeface="Frutiger LT 55 Roman"/>
              </a:defRPr>
            </a:lvl4pPr>
            <a:lvl5pPr>
              <a:defRPr sz="2000">
                <a:solidFill>
                  <a:schemeClr val="tx1">
                    <a:lumMod val="75000"/>
                    <a:lumOff val="25000"/>
                  </a:schemeClr>
                </a:solidFill>
                <a:latin typeface="Frutiger LT 55 Roman"/>
                <a:cs typeface="Frutiger LT 55 Roman"/>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half" idx="2"/>
          </p:nvPr>
        </p:nvSpPr>
        <p:spPr>
          <a:xfrm>
            <a:off x="609601" y="1846045"/>
            <a:ext cx="4011084" cy="4280118"/>
          </a:xfrm>
          <a:prstGeom prst="rect">
            <a:avLst/>
          </a:prstGeom>
        </p:spPr>
        <p:txBody>
          <a:bodyPr/>
          <a:lstStyle>
            <a:lvl1pPr marL="0" indent="0">
              <a:buNone/>
              <a:defRPr sz="1400">
                <a:solidFill>
                  <a:schemeClr val="bg1"/>
                </a:solidFill>
                <a:latin typeface="Frutiger LT 55 Roman"/>
                <a:cs typeface="Frutiger LT 55 Roma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2"/>
          <p:cNvSpPr>
            <a:spLocks noGrp="1"/>
          </p:cNvSpPr>
          <p:nvPr>
            <p:ph type="body" idx="10"/>
          </p:nvPr>
        </p:nvSpPr>
        <p:spPr>
          <a:xfrm>
            <a:off x="664231" y="6139766"/>
            <a:ext cx="10363200" cy="392959"/>
          </a:xfrm>
          <a:prstGeom prst="rect">
            <a:avLst/>
          </a:prstGeom>
        </p:spPr>
        <p:txBody>
          <a:bodyPr anchor="b"/>
          <a:lstStyle>
            <a:lvl1pPr marL="0" indent="0">
              <a:buNone/>
              <a:defRPr sz="1600" cap="all">
                <a:solidFill>
                  <a:schemeClr val="bg1"/>
                </a:solidFill>
                <a:latin typeface="Frutiger LT 55 Roman"/>
                <a:cs typeface="Frutiger LT 55 Roman"/>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6" name="Slide Number Placeholder 5"/>
          <p:cNvSpPr>
            <a:spLocks noGrp="1"/>
          </p:cNvSpPr>
          <p:nvPr>
            <p:ph type="sldNum" sz="quarter" idx="11"/>
          </p:nvPr>
        </p:nvSpPr>
        <p:spPr>
          <a:xfrm>
            <a:off x="8989484" y="6624639"/>
            <a:ext cx="2844800" cy="365125"/>
          </a:xfrm>
        </p:spPr>
        <p:txBody>
          <a:bodyPr/>
          <a:lstStyle>
            <a:lvl1pPr>
              <a:defRPr/>
            </a:lvl1pPr>
          </a:lstStyle>
          <a:p>
            <a:fld id="{0B0B4D3E-0DC4-4DF3-895B-B91723F699ED}" type="slidenum">
              <a:rPr lang="en-US" altLang="en-US"/>
              <a:pPr/>
              <a:t>‹#›</a:t>
            </a:fld>
            <a:endParaRPr lang="en-US" altLang="en-US" dirty="0"/>
          </a:p>
        </p:txBody>
      </p:sp>
    </p:spTree>
    <p:extLst>
      <p:ext uri="{BB962C8B-B14F-4D97-AF65-F5344CB8AC3E}">
        <p14:creationId xmlns:p14="http://schemas.microsoft.com/office/powerpoint/2010/main" val="1106276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389717" y="4800600"/>
            <a:ext cx="7315200" cy="566738"/>
          </a:xfrm>
          <a:prstGeom prst="rect">
            <a:avLst/>
          </a:prstGeom>
        </p:spPr>
        <p:txBody>
          <a:bodyPr anchor="b"/>
          <a:lstStyle>
            <a:lvl1pPr algn="l">
              <a:defRPr sz="2000" b="0" cap="all">
                <a:solidFill>
                  <a:srgbClr val="023E7C"/>
                </a:solidFill>
                <a:latin typeface="Frutiger LT 55 Roman"/>
                <a:cs typeface="Frutiger LT 55 Roman"/>
              </a:defRPr>
            </a:lvl1pPr>
          </a:lstStyle>
          <a:p>
            <a:r>
              <a:rPr lang="en-US"/>
              <a:t>Click to edit Master title style</a:t>
            </a:r>
            <a:endParaRPr lang="en-US" dirty="0"/>
          </a:p>
        </p:txBody>
      </p:sp>
      <p:sp>
        <p:nvSpPr>
          <p:cNvPr id="9" name="Picture Placeholder 2"/>
          <p:cNvSpPr>
            <a:spLocks noGrp="1"/>
          </p:cNvSpPr>
          <p:nvPr>
            <p:ph type="pic" idx="1"/>
          </p:nvPr>
        </p:nvSpPr>
        <p:spPr>
          <a:xfrm>
            <a:off x="2389717" y="612775"/>
            <a:ext cx="7315200" cy="4114800"/>
          </a:xfrm>
          <a:prstGeom prst="rect">
            <a:avLst/>
          </a:prstGeom>
        </p:spPr>
        <p:txBody>
          <a:bodyPr/>
          <a:lstStyle>
            <a:lvl1pPr marL="0" indent="0">
              <a:buNone/>
              <a:defRPr sz="3200">
                <a:solidFill>
                  <a:srgbClr val="404040"/>
                </a:solidFill>
                <a:latin typeface="Frutiger LT 55 Roman"/>
                <a:cs typeface="Frutiger LT 55 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solidFill>
                  <a:srgbClr val="404040"/>
                </a:solidFill>
                <a:latin typeface="Frutiger LT 55 Roman"/>
                <a:cs typeface="Frutiger LT 55 Roma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2"/>
          <p:cNvSpPr>
            <a:spLocks noGrp="1"/>
          </p:cNvSpPr>
          <p:nvPr>
            <p:ph type="body" idx="10"/>
          </p:nvPr>
        </p:nvSpPr>
        <p:spPr>
          <a:xfrm>
            <a:off x="664231" y="6139766"/>
            <a:ext cx="10363200" cy="392959"/>
          </a:xfrm>
          <a:prstGeom prst="rect">
            <a:avLst/>
          </a:prstGeom>
        </p:spPr>
        <p:txBody>
          <a:bodyPr anchor="b"/>
          <a:lstStyle>
            <a:lvl1pPr marL="0" indent="0">
              <a:buNone/>
              <a:defRPr sz="1600" cap="all">
                <a:solidFill>
                  <a:srgbClr val="023E7C"/>
                </a:solidFill>
                <a:latin typeface="Frutiger LT 55 Roman"/>
                <a:cs typeface="Frutiger LT 55 Roman"/>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6" name="Slide Number Placeholder 5"/>
          <p:cNvSpPr>
            <a:spLocks noGrp="1"/>
          </p:cNvSpPr>
          <p:nvPr>
            <p:ph type="sldNum" sz="quarter" idx="11"/>
          </p:nvPr>
        </p:nvSpPr>
        <p:spPr>
          <a:xfrm>
            <a:off x="8989484" y="6624639"/>
            <a:ext cx="2844800" cy="365125"/>
          </a:xfrm>
        </p:spPr>
        <p:txBody>
          <a:bodyPr/>
          <a:lstStyle>
            <a:lvl1pPr>
              <a:defRPr/>
            </a:lvl1pPr>
          </a:lstStyle>
          <a:p>
            <a:fld id="{49C44381-CB7F-4F00-81FE-E4BB67DE9500}" type="slidenum">
              <a:rPr lang="en-US" altLang="en-US"/>
              <a:pPr/>
              <a:t>‹#›</a:t>
            </a:fld>
            <a:endParaRPr lang="en-US" altLang="en-US" dirty="0"/>
          </a:p>
        </p:txBody>
      </p:sp>
    </p:spTree>
    <p:extLst>
      <p:ext uri="{BB962C8B-B14F-4D97-AF65-F5344CB8AC3E}">
        <p14:creationId xmlns:p14="http://schemas.microsoft.com/office/powerpoint/2010/main" val="2835596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609600" y="235207"/>
            <a:ext cx="9066173" cy="1143000"/>
          </a:xfrm>
          <a:prstGeom prst="rect">
            <a:avLst/>
          </a:prstGeom>
        </p:spPr>
        <p:txBody>
          <a:bodyPr/>
          <a:lstStyle>
            <a:lvl1pPr algn="l">
              <a:defRPr sz="4000" cap="all">
                <a:solidFill>
                  <a:schemeClr val="tx1">
                    <a:lumMod val="75000"/>
                    <a:lumOff val="25000"/>
                  </a:schemeClr>
                </a:solidFill>
                <a:latin typeface="Frutiger LT 55 Roman"/>
                <a:cs typeface="Frutiger LT 55 Roman"/>
              </a:defRPr>
            </a:lvl1pPr>
          </a:lstStyle>
          <a:p>
            <a:r>
              <a:rPr lang="en-US"/>
              <a:t>Click to edit Master title style</a:t>
            </a:r>
            <a:endParaRPr lang="en-US" dirty="0"/>
          </a:p>
        </p:txBody>
      </p:sp>
      <p:sp>
        <p:nvSpPr>
          <p:cNvPr id="8" name="Vertical Text Placeholder 2"/>
          <p:cNvSpPr>
            <a:spLocks noGrp="1"/>
          </p:cNvSpPr>
          <p:nvPr>
            <p:ph type="body" orient="vert" idx="1"/>
          </p:nvPr>
        </p:nvSpPr>
        <p:spPr>
          <a:xfrm>
            <a:off x="609600" y="1963629"/>
            <a:ext cx="10972800" cy="4162535"/>
          </a:xfrm>
          <a:prstGeom prst="rect">
            <a:avLst/>
          </a:prstGeom>
        </p:spPr>
        <p:txBody>
          <a:bodyPr vert="eaVert"/>
          <a:lstStyle>
            <a:lvl1pPr>
              <a:defRPr cap="none">
                <a:solidFill>
                  <a:srgbClr val="023E7C"/>
                </a:solidFill>
                <a:latin typeface="Frutiger LT 55 Roman"/>
                <a:cs typeface="Frutiger LT 55 Roman"/>
              </a:defRPr>
            </a:lvl1pPr>
            <a:lvl2pPr>
              <a:defRPr>
                <a:solidFill>
                  <a:srgbClr val="023E7C"/>
                </a:solidFill>
                <a:latin typeface="Frutiger LT 55 Roman"/>
                <a:cs typeface="Frutiger LT 55 Roman"/>
              </a:defRPr>
            </a:lvl2pPr>
            <a:lvl3pPr>
              <a:defRPr>
                <a:solidFill>
                  <a:srgbClr val="023E7C"/>
                </a:solidFill>
                <a:latin typeface="Frutiger LT 55 Roman"/>
                <a:cs typeface="Frutiger LT 55 Roman"/>
              </a:defRPr>
            </a:lvl3pPr>
            <a:lvl4pPr>
              <a:defRPr>
                <a:solidFill>
                  <a:srgbClr val="023E7C"/>
                </a:solidFill>
                <a:latin typeface="Frutiger LT 55 Roman"/>
                <a:cs typeface="Frutiger LT 55 Roman"/>
              </a:defRPr>
            </a:lvl4pPr>
            <a:lvl5pPr>
              <a:defRPr>
                <a:solidFill>
                  <a:srgbClr val="023E7C"/>
                </a:solidFill>
                <a:latin typeface="Frutiger LT 55 Roman"/>
                <a:cs typeface="Frutiger LT 55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0"/>
          </p:nvPr>
        </p:nvSpPr>
        <p:spPr>
          <a:xfrm>
            <a:off x="664231" y="6139766"/>
            <a:ext cx="10363200" cy="392959"/>
          </a:xfrm>
          <a:prstGeom prst="rect">
            <a:avLst/>
          </a:prstGeom>
        </p:spPr>
        <p:txBody>
          <a:bodyPr anchor="b"/>
          <a:lstStyle>
            <a:lvl1pPr marL="0" indent="0">
              <a:buNone/>
              <a:defRPr sz="1600" cap="all">
                <a:solidFill>
                  <a:srgbClr val="023E7C"/>
                </a:solidFill>
                <a:latin typeface="Frutiger LT 55 Roman"/>
                <a:cs typeface="Frutiger LT 55 Roman"/>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Slide Number Placeholder 5"/>
          <p:cNvSpPr>
            <a:spLocks noGrp="1"/>
          </p:cNvSpPr>
          <p:nvPr>
            <p:ph type="sldNum" sz="quarter" idx="11"/>
          </p:nvPr>
        </p:nvSpPr>
        <p:spPr>
          <a:xfrm>
            <a:off x="8989484" y="6623051"/>
            <a:ext cx="2844800" cy="365125"/>
          </a:xfrm>
        </p:spPr>
        <p:txBody>
          <a:bodyPr/>
          <a:lstStyle>
            <a:lvl1pPr>
              <a:defRPr/>
            </a:lvl1pPr>
          </a:lstStyle>
          <a:p>
            <a:fld id="{29197350-5F7D-4257-B14F-48B1F093A199}" type="slidenum">
              <a:rPr lang="en-US" altLang="en-US"/>
              <a:pPr/>
              <a:t>‹#›</a:t>
            </a:fld>
            <a:endParaRPr lang="en-US" altLang="en-US" dirty="0"/>
          </a:p>
        </p:txBody>
      </p:sp>
    </p:spTree>
    <p:extLst>
      <p:ext uri="{BB962C8B-B14F-4D97-AF65-F5344CB8AC3E}">
        <p14:creationId xmlns:p14="http://schemas.microsoft.com/office/powerpoint/2010/main" val="4028489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Vertical Title 1"/>
          <p:cNvSpPr>
            <a:spLocks noGrp="1"/>
          </p:cNvSpPr>
          <p:nvPr>
            <p:ph type="title" orient="vert"/>
          </p:nvPr>
        </p:nvSpPr>
        <p:spPr>
          <a:xfrm>
            <a:off x="9184128" y="1246375"/>
            <a:ext cx="2743200" cy="4879788"/>
          </a:xfrm>
          <a:prstGeom prst="rect">
            <a:avLst/>
          </a:prstGeom>
        </p:spPr>
        <p:txBody>
          <a:bodyPr vert="eaVert"/>
          <a:lstStyle>
            <a:lvl1pPr algn="l">
              <a:defRPr sz="4000" cap="all">
                <a:solidFill>
                  <a:schemeClr val="tx1">
                    <a:lumMod val="75000"/>
                    <a:lumOff val="25000"/>
                  </a:schemeClr>
                </a:solidFill>
                <a:latin typeface="Frutiger LT 55 Roman"/>
                <a:cs typeface="Frutiger LT 55 Roman"/>
              </a:defRPr>
            </a:lvl1pPr>
          </a:lstStyle>
          <a:p>
            <a:r>
              <a:rPr lang="en-US"/>
              <a:t>Click to edit Master title style</a:t>
            </a:r>
            <a:endParaRPr lang="en-US" dirty="0"/>
          </a:p>
        </p:txBody>
      </p:sp>
      <p:sp>
        <p:nvSpPr>
          <p:cNvPr id="8" name="Vertical Text Placeholder 2"/>
          <p:cNvSpPr>
            <a:spLocks noGrp="1"/>
          </p:cNvSpPr>
          <p:nvPr>
            <p:ph type="body" orient="vert" idx="1"/>
          </p:nvPr>
        </p:nvSpPr>
        <p:spPr>
          <a:xfrm>
            <a:off x="609600" y="1222858"/>
            <a:ext cx="8026400" cy="4903305"/>
          </a:xfrm>
          <a:prstGeom prst="rect">
            <a:avLst/>
          </a:prstGeom>
        </p:spPr>
        <p:txBody>
          <a:bodyPr vert="eaVert"/>
          <a:lstStyle>
            <a:lvl1pPr>
              <a:defRPr>
                <a:solidFill>
                  <a:srgbClr val="023E7C"/>
                </a:solidFill>
                <a:latin typeface="Frutiger LT 55 Roman"/>
                <a:cs typeface="Frutiger LT 55 Roman"/>
              </a:defRPr>
            </a:lvl1pPr>
            <a:lvl2pPr>
              <a:defRPr>
                <a:solidFill>
                  <a:srgbClr val="023E7C"/>
                </a:solidFill>
                <a:latin typeface="Frutiger LT 55 Roman"/>
                <a:cs typeface="Frutiger LT 55 Roman"/>
              </a:defRPr>
            </a:lvl2pPr>
            <a:lvl3pPr>
              <a:defRPr>
                <a:solidFill>
                  <a:srgbClr val="023E7C"/>
                </a:solidFill>
                <a:latin typeface="Frutiger LT 55 Roman"/>
                <a:cs typeface="Frutiger LT 55 Roman"/>
              </a:defRPr>
            </a:lvl3pPr>
            <a:lvl4pPr>
              <a:defRPr>
                <a:solidFill>
                  <a:srgbClr val="023E7C"/>
                </a:solidFill>
                <a:latin typeface="Frutiger LT 55 Roman"/>
                <a:cs typeface="Frutiger LT 55 Roman"/>
              </a:defRPr>
            </a:lvl4pPr>
            <a:lvl5pPr>
              <a:defRPr>
                <a:solidFill>
                  <a:srgbClr val="023E7C"/>
                </a:solidFill>
                <a:latin typeface="Frutiger LT 55 Roman"/>
                <a:cs typeface="Frutiger LT 55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0"/>
          </p:nvPr>
        </p:nvSpPr>
        <p:spPr>
          <a:xfrm>
            <a:off x="664231" y="6139766"/>
            <a:ext cx="10363200" cy="392959"/>
          </a:xfrm>
          <a:prstGeom prst="rect">
            <a:avLst/>
          </a:prstGeom>
        </p:spPr>
        <p:txBody>
          <a:bodyPr anchor="b"/>
          <a:lstStyle>
            <a:lvl1pPr marL="0" indent="0">
              <a:buNone/>
              <a:defRPr sz="1600" cap="all">
                <a:solidFill>
                  <a:srgbClr val="023E7C"/>
                </a:solidFill>
                <a:latin typeface="Frutiger LT 55 Roman"/>
                <a:cs typeface="Frutiger LT 55 Roman"/>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Slide Number Placeholder 5"/>
          <p:cNvSpPr>
            <a:spLocks noGrp="1"/>
          </p:cNvSpPr>
          <p:nvPr>
            <p:ph type="sldNum" sz="quarter" idx="11"/>
          </p:nvPr>
        </p:nvSpPr>
        <p:spPr>
          <a:xfrm>
            <a:off x="8989484" y="6623051"/>
            <a:ext cx="2844800" cy="365125"/>
          </a:xfrm>
        </p:spPr>
        <p:txBody>
          <a:bodyPr/>
          <a:lstStyle>
            <a:lvl1pPr>
              <a:defRPr/>
            </a:lvl1pPr>
          </a:lstStyle>
          <a:p>
            <a:fld id="{4740070A-5E20-479C-9C6C-054EFDB03A66}" type="slidenum">
              <a:rPr lang="en-US" altLang="en-US"/>
              <a:pPr/>
              <a:t>‹#›</a:t>
            </a:fld>
            <a:endParaRPr lang="en-US" altLang="en-US" dirty="0"/>
          </a:p>
        </p:txBody>
      </p:sp>
    </p:spTree>
    <p:extLst>
      <p:ext uri="{BB962C8B-B14F-4D97-AF65-F5344CB8AC3E}">
        <p14:creationId xmlns:p14="http://schemas.microsoft.com/office/powerpoint/2010/main" val="270554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10/26/2022</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10/26/2022</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10/26/2022</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10/26/2022</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10/26/2022</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10/26/2022</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10/26/2022</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10/26/2022</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20"/>
          <p:cNvSpPr txBox="1">
            <a:spLocks noChangeArrowheads="1"/>
          </p:cNvSpPr>
          <p:nvPr/>
        </p:nvSpPr>
        <p:spPr bwMode="auto">
          <a:xfrm>
            <a:off x="726018" y="6627813"/>
            <a:ext cx="3078087" cy="215444"/>
          </a:xfrm>
          <a:prstGeom prst="rect">
            <a:avLst/>
          </a:prstGeom>
          <a:noFill/>
          <a:ln w="9525">
            <a:noFill/>
            <a:miter lim="800000"/>
            <a:headEnd/>
            <a:tailEnd/>
          </a:ln>
          <a:effectLst/>
        </p:spPr>
        <p:txBody>
          <a:bodyPr wrap="none">
            <a:spAutoFit/>
          </a:bodyPr>
          <a:lstStyle/>
          <a:p>
            <a:pPr>
              <a:defRPr/>
            </a:pPr>
            <a:r>
              <a:rPr lang="en-US" sz="800" dirty="0">
                <a:solidFill>
                  <a:srgbClr val="595959"/>
                </a:solidFill>
                <a:latin typeface="Arial Unicode MS" pitchFamily="34" charset="-128"/>
                <a:cs typeface="Arial" pitchFamily="34" charset="0"/>
              </a:rPr>
              <a:t>© Copyright National University of Singapore. All Rights Reserved. </a:t>
            </a:r>
          </a:p>
        </p:txBody>
      </p:sp>
      <p:sp>
        <p:nvSpPr>
          <p:cNvPr id="13" name="Slide Number Placeholder 5"/>
          <p:cNvSpPr>
            <a:spLocks noGrp="1"/>
          </p:cNvSpPr>
          <p:nvPr>
            <p:ph type="sldNum" sz="quarter" idx="4"/>
          </p:nvPr>
        </p:nvSpPr>
        <p:spPr>
          <a:xfrm>
            <a:off x="8989484" y="6627814"/>
            <a:ext cx="2844800" cy="365125"/>
          </a:xfrm>
          <a:prstGeom prst="rect">
            <a:avLst/>
          </a:prstGeom>
        </p:spPr>
        <p:txBody>
          <a:bodyPr vert="horz" wrap="square" lIns="91440" tIns="45720" rIns="91440" bIns="45720" numCol="1" anchor="t" anchorCtr="0" compatLnSpc="1">
            <a:prstTxWarp prst="textNoShape">
              <a:avLst/>
            </a:prstTxWarp>
          </a:bodyPr>
          <a:lstStyle>
            <a:lvl1pPr algn="r">
              <a:defRPr sz="800">
                <a:solidFill>
                  <a:srgbClr val="7F7F7F"/>
                </a:solidFill>
                <a:latin typeface="Frutiger LT 55 Roman" pitchFamily="34" charset="0"/>
              </a:defRPr>
            </a:lvl1pPr>
          </a:lstStyle>
          <a:p>
            <a:fld id="{075F00A1-8535-4E8F-8E7B-2EE9379BB16B}" type="slidenum">
              <a:rPr lang="en-US" altLang="en-US"/>
              <a:pPr/>
              <a:t>‹#›</a:t>
            </a:fld>
            <a:endParaRPr lang="en-US" altLang="en-US" dirty="0"/>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06396" y="255693"/>
            <a:ext cx="1227888" cy="560736"/>
          </a:xfrm>
          <a:prstGeom prst="rect">
            <a:avLst/>
          </a:prstGeom>
        </p:spPr>
      </p:pic>
    </p:spTree>
    <p:extLst>
      <p:ext uri="{BB962C8B-B14F-4D97-AF65-F5344CB8AC3E}">
        <p14:creationId xmlns:p14="http://schemas.microsoft.com/office/powerpoint/2010/main" val="1595934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hyperlink" Target="https://nusit.nus.edu.sg/cloud-assessment/nCloudAssess" TargetMode="External"/><Relationship Id="rId3" Type="http://schemas.openxmlformats.org/officeDocument/2006/relationships/hyperlink" Target="https://nus.syd1.qualtrics.com/jfe/form/SV_cxc8h35qH67PSKO?Topic=T26102022" TargetMode="External"/><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hyperlink" Target="https://www.pngall.com/sticky-note-p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hyperlink" Target="https://freesvg.org/list-not-equa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ight Triangle 32">
            <a:extLst>
              <a:ext uri="{FF2B5EF4-FFF2-40B4-BE49-F238E27FC236}">
                <a16:creationId xmlns:a16="http://schemas.microsoft.com/office/drawing/2014/main" id="{B399C7B9-AFC9-4D3D-BC30-010FE4F79C6C}"/>
              </a:ext>
            </a:extLst>
          </p:cNvPr>
          <p:cNvSpPr/>
          <p:nvPr/>
        </p:nvSpPr>
        <p:spPr>
          <a:xfrm rot="16200000">
            <a:off x="9609541" y="3434288"/>
            <a:ext cx="2528406" cy="2636521"/>
          </a:xfrm>
          <a:prstGeom prst="rtTriangle">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Isosceles Triangle 29">
            <a:extLst>
              <a:ext uri="{FF2B5EF4-FFF2-40B4-BE49-F238E27FC236}">
                <a16:creationId xmlns:a16="http://schemas.microsoft.com/office/drawing/2014/main" id="{C6796759-21EF-43A4-A3AE-1FAA1D17B8F2}"/>
              </a:ext>
            </a:extLst>
          </p:cNvPr>
          <p:cNvSpPr/>
          <p:nvPr/>
        </p:nvSpPr>
        <p:spPr>
          <a:xfrm rot="10800000">
            <a:off x="2473684" y="-421"/>
            <a:ext cx="6834908" cy="3375697"/>
          </a:xfrm>
          <a:prstGeom prst="triangle">
            <a:avLst>
              <a:gd name="adj" fmla="val 61863"/>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9FFD149-97B3-4D4E-B7B1-6EB8BB13A7BB}"/>
              </a:ext>
            </a:extLst>
          </p:cNvPr>
          <p:cNvPicPr>
            <a:picLocks noChangeAspect="1"/>
          </p:cNvPicPr>
          <p:nvPr/>
        </p:nvPicPr>
        <p:blipFill>
          <a:blip r:embed="rId3"/>
          <a:stretch>
            <a:fillRect/>
          </a:stretch>
        </p:blipFill>
        <p:spPr>
          <a:xfrm>
            <a:off x="826656" y="562337"/>
            <a:ext cx="1782630" cy="872148"/>
          </a:xfrm>
          <a:prstGeom prst="rect">
            <a:avLst/>
          </a:prstGeom>
        </p:spPr>
      </p:pic>
      <p:sp>
        <p:nvSpPr>
          <p:cNvPr id="10" name="TextBox 9">
            <a:extLst>
              <a:ext uri="{FF2B5EF4-FFF2-40B4-BE49-F238E27FC236}">
                <a16:creationId xmlns:a16="http://schemas.microsoft.com/office/drawing/2014/main" id="{CAB05FFB-3273-4D0B-83BC-CCACA743DFFD}"/>
              </a:ext>
            </a:extLst>
          </p:cNvPr>
          <p:cNvSpPr txBox="1"/>
          <p:nvPr/>
        </p:nvSpPr>
        <p:spPr>
          <a:xfrm>
            <a:off x="253807" y="1997244"/>
            <a:ext cx="3765583" cy="46166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44546A"/>
                </a:solidFill>
                <a:latin typeface="Arial"/>
                <a:cs typeface="Arial"/>
              </a:rPr>
              <a:t>NUS Cloud Assessment </a:t>
            </a:r>
          </a:p>
        </p:txBody>
      </p:sp>
      <p:sp>
        <p:nvSpPr>
          <p:cNvPr id="12" name="TextBox 11">
            <a:extLst>
              <a:ext uri="{FF2B5EF4-FFF2-40B4-BE49-F238E27FC236}">
                <a16:creationId xmlns:a16="http://schemas.microsoft.com/office/drawing/2014/main" id="{81C2D4D0-29BD-4636-8CBB-F03C0BE4C398}"/>
              </a:ext>
            </a:extLst>
          </p:cNvPr>
          <p:cNvSpPr txBox="1"/>
          <p:nvPr/>
        </p:nvSpPr>
        <p:spPr>
          <a:xfrm>
            <a:off x="329883" y="2867481"/>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4546A"/>
                </a:solidFill>
                <a:latin typeface="Arial" panose="020B0604020202020204" pitchFamily="34" charset="0"/>
                <a:cs typeface="Arial" panose="020B0604020202020204" pitchFamily="34" charset="0"/>
              </a:rPr>
              <a:t>26</a:t>
            </a:r>
            <a:r>
              <a:rPr kumimoji="0" lang="en-US" sz="1800" b="0" i="0" u="none" strike="noStrike" kern="1200" cap="none" spc="0" normalizeH="0" baseline="30000" noProof="0" dirty="0" err="1">
                <a:ln>
                  <a:noFill/>
                </a:ln>
                <a:solidFill>
                  <a:srgbClr val="44546A"/>
                </a:solidFill>
                <a:effectLst/>
                <a:uLnTx/>
                <a:uFillTx/>
                <a:latin typeface="Arial" panose="020B0604020202020204" pitchFamily="34" charset="0"/>
                <a:ea typeface="+mn-ea"/>
                <a:cs typeface="Arial" panose="020B0604020202020204" pitchFamily="34" charset="0"/>
              </a:rPr>
              <a:t>th</a:t>
            </a:r>
            <a:r>
              <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a:t>
            </a:r>
            <a:r>
              <a:rPr lang="en-US" dirty="0">
                <a:solidFill>
                  <a:srgbClr val="44546A"/>
                </a:solidFill>
                <a:latin typeface="Arial" panose="020B0604020202020204" pitchFamily="34" charset="0"/>
                <a:cs typeface="Arial" panose="020B0604020202020204" pitchFamily="34" charset="0"/>
              </a:rPr>
              <a:t>Oct</a:t>
            </a:r>
            <a:r>
              <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2022</a:t>
            </a:r>
            <a:endParaRPr kumimoji="0" lang="en-GB"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31" name="Oval 30">
            <a:extLst>
              <a:ext uri="{FF2B5EF4-FFF2-40B4-BE49-F238E27FC236}">
                <a16:creationId xmlns:a16="http://schemas.microsoft.com/office/drawing/2014/main" id="{4D28AB7C-0CD5-4C80-AE2E-CF1E2F7E3AF2}"/>
              </a:ext>
            </a:extLst>
          </p:cNvPr>
          <p:cNvSpPr/>
          <p:nvPr/>
        </p:nvSpPr>
        <p:spPr>
          <a:xfrm>
            <a:off x="4955688" y="0"/>
            <a:ext cx="7280474" cy="6126480"/>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95994ECD-3563-400D-B5D0-9AD11EF387A0}"/>
              </a:ext>
            </a:extLst>
          </p:cNvPr>
          <p:cNvPicPr>
            <a:picLocks noChangeAspect="1"/>
          </p:cNvPicPr>
          <p:nvPr/>
        </p:nvPicPr>
        <p:blipFill>
          <a:blip r:embed="rId4">
            <a:extLst>
              <a:ext uri="{28A0092B-C50C-407E-A947-70E740481C1C}">
                <a14:useLocalDpi xmlns:a14="http://schemas.microsoft.com/office/drawing/2010/main" val="0"/>
              </a:ext>
            </a:extLst>
          </a:blip>
          <a:srcRect l="168" r="168"/>
          <a:stretch/>
        </p:blipFill>
        <p:spPr>
          <a:xfrm>
            <a:off x="5091291" y="-422"/>
            <a:ext cx="7144871" cy="5857070"/>
          </a:xfrm>
          <a:prstGeom prst="teardrop">
            <a:avLst/>
          </a:prstGeom>
        </p:spPr>
      </p:pic>
      <p:sp>
        <p:nvSpPr>
          <p:cNvPr id="13" name="TextBox 12">
            <a:extLst>
              <a:ext uri="{FF2B5EF4-FFF2-40B4-BE49-F238E27FC236}">
                <a16:creationId xmlns:a16="http://schemas.microsoft.com/office/drawing/2014/main" id="{5737CE38-D001-4079-B2FF-B16112CA1331}"/>
              </a:ext>
            </a:extLst>
          </p:cNvPr>
          <p:cNvSpPr txBox="1"/>
          <p:nvPr/>
        </p:nvSpPr>
        <p:spPr>
          <a:xfrm>
            <a:off x="479660" y="4206199"/>
            <a:ext cx="4869432" cy="135421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Learning Objectives: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SG" sz="1600" dirty="0">
                <a:solidFill>
                  <a:srgbClr val="44546A"/>
                </a:solidFill>
                <a:latin typeface="Arial"/>
                <a:cs typeface="Arial"/>
              </a:rPr>
              <a:t>Know more about NUS Cloud Assessment Process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SG" sz="1600" b="0" i="0" u="none" strike="noStrike" kern="1200" cap="none" spc="0" normalizeH="0" baseline="0" noProof="0" dirty="0">
                <a:ln>
                  <a:noFill/>
                </a:ln>
                <a:solidFill>
                  <a:srgbClr val="44546A"/>
                </a:solidFill>
                <a:effectLst/>
                <a:uLnTx/>
                <a:uFillTx/>
                <a:latin typeface="Arial"/>
                <a:ea typeface="+mn-ea"/>
                <a:cs typeface="Arial"/>
              </a:rPr>
              <a:t>Learn how to use </a:t>
            </a:r>
            <a:r>
              <a:rPr lang="en-SG" sz="1600" dirty="0">
                <a:solidFill>
                  <a:srgbClr val="44546A"/>
                </a:solidFill>
                <a:latin typeface="Arial"/>
                <a:cs typeface="Arial"/>
              </a:rPr>
              <a:t>the NUS Cloud App for submission of Cloud Assessment</a:t>
            </a:r>
            <a:endParaRPr kumimoji="0" lang="en-SG" sz="1600" b="0" i="0" u="none" strike="noStrike" kern="1200" cap="none" spc="0" normalizeH="0" baseline="0" noProof="0" dirty="0">
              <a:ln>
                <a:noFill/>
              </a:ln>
              <a:solidFill>
                <a:srgbClr val="44546A"/>
              </a:solidFill>
              <a:effectLst/>
              <a:uLnTx/>
              <a:uFillTx/>
              <a:latin typeface="Arial"/>
              <a:ea typeface="+mn-ea"/>
              <a:cs typeface="Arial"/>
            </a:endParaRPr>
          </a:p>
        </p:txBody>
      </p:sp>
      <p:sp>
        <p:nvSpPr>
          <p:cNvPr id="15" name="TextBox 14">
            <a:extLst>
              <a:ext uri="{FF2B5EF4-FFF2-40B4-BE49-F238E27FC236}">
                <a16:creationId xmlns:a16="http://schemas.microsoft.com/office/drawing/2014/main" id="{E0C201B1-34E3-27F4-F294-7AC629018300}"/>
              </a:ext>
            </a:extLst>
          </p:cNvPr>
          <p:cNvSpPr txBox="1"/>
          <p:nvPr/>
        </p:nvSpPr>
        <p:spPr>
          <a:xfrm>
            <a:off x="329882" y="3259841"/>
            <a:ext cx="3544475" cy="923330"/>
          </a:xfrm>
          <a:prstGeom prst="rect">
            <a:avLst/>
          </a:prstGeom>
          <a:noFill/>
        </p:spPr>
        <p:txBody>
          <a:bodyPr wrap="square">
            <a:spAutoFit/>
          </a:bodyPr>
          <a:lstStyle/>
          <a:p>
            <a:pPr algn="l"/>
            <a:r>
              <a:rPr lang="en-SG" sz="1800" dirty="0">
                <a:latin typeface="Franklin Gothic Book" panose="020B0503020102020204" pitchFamily="34" charset="0"/>
              </a:rPr>
              <a:t>Presenter : Matthew Seow</a:t>
            </a:r>
          </a:p>
          <a:p>
            <a:pPr algn="l"/>
            <a:r>
              <a:rPr lang="en-SG" dirty="0">
                <a:latin typeface="Franklin Gothic Book" panose="020B0503020102020204" pitchFamily="34" charset="0"/>
              </a:rPr>
              <a:t>                   Leslie Wong</a:t>
            </a:r>
          </a:p>
          <a:p>
            <a:pPr algn="l"/>
            <a:r>
              <a:rPr lang="en-SG" sz="1800" dirty="0">
                <a:latin typeface="Franklin Gothic Book" panose="020B0503020102020204" pitchFamily="34" charset="0"/>
              </a:rPr>
              <a:t>	</a:t>
            </a:r>
            <a:r>
              <a:rPr lang="en-SG" dirty="0">
                <a:latin typeface="Franklin Gothic Book" panose="020B0503020102020204" pitchFamily="34" charset="0"/>
              </a:rPr>
              <a:t>   NUS Cloud Policy Team</a:t>
            </a:r>
            <a:endParaRPr lang="en-SG" sz="1800" dirty="0">
              <a:latin typeface="Franklin Gothic Book" panose="020B0503020102020204" pitchFamily="34" charset="0"/>
            </a:endParaRPr>
          </a:p>
        </p:txBody>
      </p:sp>
      <p:sp>
        <p:nvSpPr>
          <p:cNvPr id="16" name="TextBox 15">
            <a:extLst>
              <a:ext uri="{FF2B5EF4-FFF2-40B4-BE49-F238E27FC236}">
                <a16:creationId xmlns:a16="http://schemas.microsoft.com/office/drawing/2014/main" id="{92DBDFD0-79E8-92C9-A16C-83956D8E4F7C}"/>
              </a:ext>
            </a:extLst>
          </p:cNvPr>
          <p:cNvSpPr txBox="1"/>
          <p:nvPr/>
        </p:nvSpPr>
        <p:spPr>
          <a:xfrm>
            <a:off x="479660" y="5879676"/>
            <a:ext cx="6048731" cy="461665"/>
          </a:xfrm>
          <a:prstGeom prst="rect">
            <a:avLst/>
          </a:prstGeom>
          <a:solidFill>
            <a:schemeClr val="bg1">
              <a:lumMod val="95000"/>
            </a:schemeClr>
          </a:solidFill>
        </p:spPr>
        <p:txBody>
          <a:bodyPr wrap="square">
            <a:spAutoFit/>
          </a:bodyPr>
          <a:lstStyle/>
          <a:p>
            <a:pPr algn="just"/>
            <a:r>
              <a:rPr lang="en-SG" sz="1200" dirty="0"/>
              <a:t>The recording and slides will be shared on the Digital Enablement portal below :</a:t>
            </a:r>
          </a:p>
          <a:p>
            <a:pPr algn="just"/>
            <a:r>
              <a:rPr lang="en-SG" sz="1200" dirty="0"/>
              <a:t>https://ss.nus.edu.sg/digital-enablement/learning-it-with-bitbit/past-learning-it-with-bitbit/</a:t>
            </a:r>
          </a:p>
        </p:txBody>
      </p:sp>
      <p:sp>
        <p:nvSpPr>
          <p:cNvPr id="2" name="TextBox 1">
            <a:extLst>
              <a:ext uri="{FF2B5EF4-FFF2-40B4-BE49-F238E27FC236}">
                <a16:creationId xmlns:a16="http://schemas.microsoft.com/office/drawing/2014/main" id="{C1A15E02-5DB3-E15B-2D4E-6BD9F6CCE1F5}"/>
              </a:ext>
            </a:extLst>
          </p:cNvPr>
          <p:cNvSpPr txBox="1"/>
          <p:nvPr/>
        </p:nvSpPr>
        <p:spPr>
          <a:xfrm>
            <a:off x="8659308" y="1829006"/>
            <a:ext cx="1866217" cy="523220"/>
          </a:xfrm>
          <a:prstGeom prst="rect">
            <a:avLst/>
          </a:prstGeom>
          <a:noFill/>
        </p:spPr>
        <p:txBody>
          <a:bodyPr wrap="none" rtlCol="0">
            <a:spAutoFit/>
          </a:bodyPr>
          <a:lstStyle/>
          <a:p>
            <a:r>
              <a:rPr lang="en-US" sz="2800" dirty="0"/>
              <a:t>Learning IT </a:t>
            </a:r>
            <a:endParaRPr lang="en-SG" sz="2800" dirty="0"/>
          </a:p>
        </p:txBody>
      </p:sp>
      <p:sp>
        <p:nvSpPr>
          <p:cNvPr id="3" name="TextBox 2">
            <a:extLst>
              <a:ext uri="{FF2B5EF4-FFF2-40B4-BE49-F238E27FC236}">
                <a16:creationId xmlns:a16="http://schemas.microsoft.com/office/drawing/2014/main" id="{1E686D3A-F3E9-EAB8-1E0B-520B030E1A28}"/>
              </a:ext>
            </a:extLst>
          </p:cNvPr>
          <p:cNvSpPr txBox="1"/>
          <p:nvPr/>
        </p:nvSpPr>
        <p:spPr>
          <a:xfrm>
            <a:off x="8823354" y="3042651"/>
            <a:ext cx="1656223" cy="461665"/>
          </a:xfrm>
          <a:prstGeom prst="rect">
            <a:avLst/>
          </a:prstGeom>
          <a:noFill/>
        </p:spPr>
        <p:txBody>
          <a:bodyPr wrap="none" rtlCol="0">
            <a:spAutoFit/>
          </a:bodyPr>
          <a:lstStyle/>
          <a:p>
            <a:r>
              <a:rPr lang="en-US" sz="2400" dirty="0"/>
              <a:t>with </a:t>
            </a:r>
            <a:r>
              <a:rPr lang="en-US" sz="2400" dirty="0" err="1"/>
              <a:t>bIT</a:t>
            </a:r>
            <a:r>
              <a:rPr lang="en-US" sz="2400" dirty="0"/>
              <a:t> </a:t>
            </a:r>
            <a:r>
              <a:rPr lang="en-US" sz="2400" dirty="0" err="1"/>
              <a:t>bIT</a:t>
            </a:r>
            <a:endParaRPr lang="en-SG" sz="2400" dirty="0"/>
          </a:p>
        </p:txBody>
      </p:sp>
      <p:sp>
        <p:nvSpPr>
          <p:cNvPr id="4" name="TextBox 3">
            <a:extLst>
              <a:ext uri="{FF2B5EF4-FFF2-40B4-BE49-F238E27FC236}">
                <a16:creationId xmlns:a16="http://schemas.microsoft.com/office/drawing/2014/main" id="{E11F7128-778E-B825-2ABC-2A456F483294}"/>
              </a:ext>
            </a:extLst>
          </p:cNvPr>
          <p:cNvSpPr txBox="1"/>
          <p:nvPr/>
        </p:nvSpPr>
        <p:spPr>
          <a:xfrm>
            <a:off x="8668220" y="695374"/>
            <a:ext cx="2395464" cy="461665"/>
          </a:xfrm>
          <a:prstGeom prst="rect">
            <a:avLst/>
          </a:prstGeom>
          <a:solidFill>
            <a:schemeClr val="accent4">
              <a:lumMod val="60000"/>
              <a:lumOff val="40000"/>
            </a:schemeClr>
          </a:solidFill>
        </p:spPr>
        <p:txBody>
          <a:bodyPr wrap="none" rtlCol="0">
            <a:spAutoFit/>
          </a:bodyPr>
          <a:lstStyle/>
          <a:p>
            <a:r>
              <a:rPr lang="en-US" sz="2400" dirty="0"/>
              <a:t>Now 45 minutes !</a:t>
            </a:r>
            <a:endParaRPr lang="en-SG" sz="2400" dirty="0"/>
          </a:p>
        </p:txBody>
      </p:sp>
    </p:spTree>
    <p:extLst>
      <p:ext uri="{BB962C8B-B14F-4D97-AF65-F5344CB8AC3E}">
        <p14:creationId xmlns:p14="http://schemas.microsoft.com/office/powerpoint/2010/main" val="2967054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E5BD00-87BF-9814-9564-E08C0D126686}"/>
              </a:ext>
            </a:extLst>
          </p:cNvPr>
          <p:cNvSpPr/>
          <p:nvPr/>
        </p:nvSpPr>
        <p:spPr>
          <a:xfrm>
            <a:off x="0" y="0"/>
            <a:ext cx="12192000" cy="1754372"/>
          </a:xfrm>
          <a:prstGeom prst="rect">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3" name="Title 1">
            <a:extLst>
              <a:ext uri="{FF2B5EF4-FFF2-40B4-BE49-F238E27FC236}">
                <a16:creationId xmlns:a16="http://schemas.microsoft.com/office/drawing/2014/main" id="{E5481D18-7BA2-6559-2221-C8E26481C110}"/>
              </a:ext>
            </a:extLst>
          </p:cNvPr>
          <p:cNvSpPr txBox="1">
            <a:spLocks/>
          </p:cNvSpPr>
          <p:nvPr/>
        </p:nvSpPr>
        <p:spPr>
          <a:xfrm>
            <a:off x="628650" y="365126"/>
            <a:ext cx="102890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ysClr val="window" lastClr="FFFFFF"/>
                </a:solidFill>
                <a:effectLst/>
                <a:uLnTx/>
                <a:uFillTx/>
                <a:latin typeface="Arial" charset="0"/>
                <a:cs typeface="Arial" charset="0"/>
              </a:rPr>
              <a:t>The Cloud Assessment Decision Flow </a:t>
            </a:r>
          </a:p>
        </p:txBody>
      </p:sp>
      <p:sp>
        <p:nvSpPr>
          <p:cNvPr id="2" name="TextBox 1">
            <a:extLst>
              <a:ext uri="{FF2B5EF4-FFF2-40B4-BE49-F238E27FC236}">
                <a16:creationId xmlns:a16="http://schemas.microsoft.com/office/drawing/2014/main" id="{F2985EDC-F342-40E9-9CFF-A352E3BC15BA}"/>
              </a:ext>
            </a:extLst>
          </p:cNvPr>
          <p:cNvSpPr txBox="1"/>
          <p:nvPr/>
        </p:nvSpPr>
        <p:spPr>
          <a:xfrm>
            <a:off x="2073006" y="3864985"/>
            <a:ext cx="1874807" cy="1077218"/>
          </a:xfrm>
          <a:prstGeom prst="rect">
            <a:avLst/>
          </a:prstGeom>
          <a:solidFill>
            <a:schemeClr val="bg1">
              <a:lumMod val="50000"/>
            </a:schemeClr>
          </a:solidFill>
        </p:spPr>
        <p:txBody>
          <a:bodyPr wrap="square" rtlCol="0">
            <a:spAutoFit/>
          </a:bodyPr>
          <a:lstStyle/>
          <a:p>
            <a:r>
              <a:rPr lang="en-SG" sz="1600" dirty="0">
                <a:solidFill>
                  <a:schemeClr val="bg1"/>
                </a:solidFill>
                <a:latin typeface="Arial" panose="020B0604020202020204" pitchFamily="34" charset="0"/>
                <a:cs typeface="Arial" panose="020B0604020202020204" pitchFamily="34" charset="0"/>
              </a:rPr>
              <a:t>Found one Assessed Cloud that meets requirements?</a:t>
            </a:r>
          </a:p>
        </p:txBody>
      </p:sp>
      <p:sp>
        <p:nvSpPr>
          <p:cNvPr id="11" name="Oval 10">
            <a:extLst>
              <a:ext uri="{FF2B5EF4-FFF2-40B4-BE49-F238E27FC236}">
                <a16:creationId xmlns:a16="http://schemas.microsoft.com/office/drawing/2014/main" id="{472748D6-A7A2-4930-9352-44F5385204D7}"/>
              </a:ext>
            </a:extLst>
          </p:cNvPr>
          <p:cNvSpPr/>
          <p:nvPr/>
        </p:nvSpPr>
        <p:spPr>
          <a:xfrm>
            <a:off x="4124663" y="2958939"/>
            <a:ext cx="690664" cy="34046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SG" sz="1400" dirty="0">
                <a:solidFill>
                  <a:schemeClr val="bg1"/>
                </a:solidFill>
                <a:latin typeface="Comic Sans MS" panose="030F0702030302020204" pitchFamily="66" charset="0"/>
              </a:rPr>
              <a:t>Yes</a:t>
            </a:r>
          </a:p>
        </p:txBody>
      </p:sp>
      <p:sp>
        <p:nvSpPr>
          <p:cNvPr id="14" name="Oval 13">
            <a:extLst>
              <a:ext uri="{FF2B5EF4-FFF2-40B4-BE49-F238E27FC236}">
                <a16:creationId xmlns:a16="http://schemas.microsoft.com/office/drawing/2014/main" id="{1BEE0C4E-64A1-461D-9FE5-1EBBABEE1C19}"/>
              </a:ext>
            </a:extLst>
          </p:cNvPr>
          <p:cNvSpPr/>
          <p:nvPr/>
        </p:nvSpPr>
        <p:spPr>
          <a:xfrm>
            <a:off x="4154643" y="5674545"/>
            <a:ext cx="690664" cy="340468"/>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SG" sz="1400" dirty="0">
                <a:solidFill>
                  <a:schemeClr val="bg1"/>
                </a:solidFill>
                <a:latin typeface="Comic Sans MS" panose="030F0702030302020204" pitchFamily="66" charset="0"/>
              </a:rPr>
              <a:t>No</a:t>
            </a:r>
          </a:p>
        </p:txBody>
      </p:sp>
      <p:cxnSp>
        <p:nvCxnSpPr>
          <p:cNvPr id="13" name="Connector: Elbow 12">
            <a:extLst>
              <a:ext uri="{FF2B5EF4-FFF2-40B4-BE49-F238E27FC236}">
                <a16:creationId xmlns:a16="http://schemas.microsoft.com/office/drawing/2014/main" id="{84765756-94DC-4FE6-8D15-F3990E1013B8}"/>
              </a:ext>
            </a:extLst>
          </p:cNvPr>
          <p:cNvCxnSpPr>
            <a:cxnSpLocks/>
            <a:stCxn id="2" idx="0"/>
            <a:endCxn id="11" idx="2"/>
          </p:cNvCxnSpPr>
          <p:nvPr/>
        </p:nvCxnSpPr>
        <p:spPr>
          <a:xfrm rot="5400000" flipH="1" flipV="1">
            <a:off x="3199630" y="2939953"/>
            <a:ext cx="735812" cy="1114253"/>
          </a:xfrm>
          <a:prstGeom prst="bentConnector2">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0" name="Connector: Elbow 19">
            <a:extLst>
              <a:ext uri="{FF2B5EF4-FFF2-40B4-BE49-F238E27FC236}">
                <a16:creationId xmlns:a16="http://schemas.microsoft.com/office/drawing/2014/main" id="{0CD70CD8-C110-46C9-9BB4-6E96108DCBB7}"/>
              </a:ext>
            </a:extLst>
          </p:cNvPr>
          <p:cNvCxnSpPr>
            <a:cxnSpLocks/>
            <a:stCxn id="2" idx="2"/>
            <a:endCxn id="14" idx="2"/>
          </p:cNvCxnSpPr>
          <p:nvPr/>
        </p:nvCxnSpPr>
        <p:spPr>
          <a:xfrm rot="16200000" flipH="1">
            <a:off x="3131238" y="4821374"/>
            <a:ext cx="902576" cy="1144233"/>
          </a:xfrm>
          <a:prstGeom prst="bentConnector2">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grpSp>
        <p:nvGrpSpPr>
          <p:cNvPr id="26" name="Group 25">
            <a:extLst>
              <a:ext uri="{FF2B5EF4-FFF2-40B4-BE49-F238E27FC236}">
                <a16:creationId xmlns:a16="http://schemas.microsoft.com/office/drawing/2014/main" id="{99BCDB1D-3063-46AB-9AFC-CD51315CCBA0}"/>
              </a:ext>
            </a:extLst>
          </p:cNvPr>
          <p:cNvGrpSpPr/>
          <p:nvPr/>
        </p:nvGrpSpPr>
        <p:grpSpPr>
          <a:xfrm>
            <a:off x="5920225" y="4467924"/>
            <a:ext cx="3776400" cy="2721600"/>
            <a:chOff x="3978111" y="4707118"/>
            <a:chExt cx="2670928" cy="1822515"/>
          </a:xfrm>
        </p:grpSpPr>
        <p:pic>
          <p:nvPicPr>
            <p:cNvPr id="22" name="Graphic 21" descr="Cloud">
              <a:extLst>
                <a:ext uri="{FF2B5EF4-FFF2-40B4-BE49-F238E27FC236}">
                  <a16:creationId xmlns:a16="http://schemas.microsoft.com/office/drawing/2014/main" id="{1E3D2EEC-20FB-444D-8E41-90622CF1E5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8111" y="4707118"/>
              <a:ext cx="2670928" cy="1822515"/>
            </a:xfrm>
            <a:prstGeom prst="rect">
              <a:avLst/>
            </a:prstGeom>
          </p:spPr>
        </p:pic>
        <p:sp>
          <p:nvSpPr>
            <p:cNvPr id="24" name="TextBox 23">
              <a:extLst>
                <a:ext uri="{FF2B5EF4-FFF2-40B4-BE49-F238E27FC236}">
                  <a16:creationId xmlns:a16="http://schemas.microsoft.com/office/drawing/2014/main" id="{9EA459C5-8381-45CA-B698-B31CB4CC1833}"/>
                </a:ext>
              </a:extLst>
            </p:cNvPr>
            <p:cNvSpPr txBox="1"/>
            <p:nvPr/>
          </p:nvSpPr>
          <p:spPr>
            <a:xfrm>
              <a:off x="4582705" y="5486583"/>
              <a:ext cx="1461154" cy="474035"/>
            </a:xfrm>
            <a:prstGeom prst="rect">
              <a:avLst/>
            </a:prstGeom>
            <a:noFill/>
          </p:spPr>
          <p:txBody>
            <a:bodyPr wrap="square" rtlCol="0">
              <a:spAutoFit/>
            </a:bodyPr>
            <a:lstStyle/>
            <a:p>
              <a:pPr algn="ctr"/>
              <a:r>
                <a:rPr lang="en-SG" sz="2000" dirty="0">
                  <a:solidFill>
                    <a:schemeClr val="bg1"/>
                  </a:solidFill>
                </a:rPr>
                <a:t>Full Cloud Assessment</a:t>
              </a:r>
            </a:p>
          </p:txBody>
        </p:sp>
      </p:grpSp>
      <p:cxnSp>
        <p:nvCxnSpPr>
          <p:cNvPr id="28" name="Straight Arrow Connector 27">
            <a:extLst>
              <a:ext uri="{FF2B5EF4-FFF2-40B4-BE49-F238E27FC236}">
                <a16:creationId xmlns:a16="http://schemas.microsoft.com/office/drawing/2014/main" id="{7181F060-25D9-4190-BA3F-54FDFCB6E03F}"/>
              </a:ext>
            </a:extLst>
          </p:cNvPr>
          <p:cNvCxnSpPr>
            <a:cxnSpLocks/>
            <a:stCxn id="14" idx="6"/>
            <a:endCxn id="22" idx="1"/>
          </p:cNvCxnSpPr>
          <p:nvPr/>
        </p:nvCxnSpPr>
        <p:spPr>
          <a:xfrm flipV="1">
            <a:off x="4845307" y="5828724"/>
            <a:ext cx="1074918" cy="16055"/>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grpSp>
        <p:nvGrpSpPr>
          <p:cNvPr id="29" name="Group 28">
            <a:extLst>
              <a:ext uri="{FF2B5EF4-FFF2-40B4-BE49-F238E27FC236}">
                <a16:creationId xmlns:a16="http://schemas.microsoft.com/office/drawing/2014/main" id="{344DAD60-5D74-48D0-B5E9-4F320CFF5B4C}"/>
              </a:ext>
            </a:extLst>
          </p:cNvPr>
          <p:cNvGrpSpPr/>
          <p:nvPr/>
        </p:nvGrpSpPr>
        <p:grpSpPr>
          <a:xfrm>
            <a:off x="5948351" y="1773483"/>
            <a:ext cx="3777911" cy="2721827"/>
            <a:chOff x="3978111" y="4707118"/>
            <a:chExt cx="2670928" cy="1822515"/>
          </a:xfrm>
        </p:grpSpPr>
        <p:pic>
          <p:nvPicPr>
            <p:cNvPr id="30" name="Graphic 29" descr="Cloud">
              <a:extLst>
                <a:ext uri="{FF2B5EF4-FFF2-40B4-BE49-F238E27FC236}">
                  <a16:creationId xmlns:a16="http://schemas.microsoft.com/office/drawing/2014/main" id="{655371B2-D21A-4881-8076-71B72744EB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78111" y="4707118"/>
              <a:ext cx="2670928" cy="1822515"/>
            </a:xfrm>
            <a:prstGeom prst="rect">
              <a:avLst/>
            </a:prstGeom>
          </p:spPr>
        </p:pic>
        <p:sp>
          <p:nvSpPr>
            <p:cNvPr id="31" name="TextBox 30">
              <a:extLst>
                <a:ext uri="{FF2B5EF4-FFF2-40B4-BE49-F238E27FC236}">
                  <a16:creationId xmlns:a16="http://schemas.microsoft.com/office/drawing/2014/main" id="{0592E0DC-3BE6-4850-8FA4-BCB0A1B834F7}"/>
                </a:ext>
              </a:extLst>
            </p:cNvPr>
            <p:cNvSpPr txBox="1"/>
            <p:nvPr/>
          </p:nvSpPr>
          <p:spPr>
            <a:xfrm>
              <a:off x="4562579" y="5486518"/>
              <a:ext cx="1461154" cy="473995"/>
            </a:xfrm>
            <a:prstGeom prst="rect">
              <a:avLst/>
            </a:prstGeom>
            <a:noFill/>
          </p:spPr>
          <p:txBody>
            <a:bodyPr wrap="square" rtlCol="0">
              <a:spAutoFit/>
            </a:bodyPr>
            <a:lstStyle/>
            <a:p>
              <a:pPr algn="ctr"/>
              <a:r>
                <a:rPr lang="en-SG" sz="2000" dirty="0">
                  <a:solidFill>
                    <a:schemeClr val="bg1"/>
                  </a:solidFill>
                </a:rPr>
                <a:t>Assessed Cloud Assessment</a:t>
              </a:r>
            </a:p>
          </p:txBody>
        </p:sp>
      </p:grpSp>
      <p:cxnSp>
        <p:nvCxnSpPr>
          <p:cNvPr id="32" name="Straight Arrow Connector 31">
            <a:extLst>
              <a:ext uri="{FF2B5EF4-FFF2-40B4-BE49-F238E27FC236}">
                <a16:creationId xmlns:a16="http://schemas.microsoft.com/office/drawing/2014/main" id="{FA3B2ECE-B6B2-41C0-A84F-901F235A01FC}"/>
              </a:ext>
            </a:extLst>
          </p:cNvPr>
          <p:cNvCxnSpPr>
            <a:cxnSpLocks/>
            <a:stCxn id="11" idx="6"/>
            <a:endCxn id="30" idx="1"/>
          </p:cNvCxnSpPr>
          <p:nvPr/>
        </p:nvCxnSpPr>
        <p:spPr>
          <a:xfrm>
            <a:off x="4815327" y="3129173"/>
            <a:ext cx="1133024" cy="5224"/>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4" name="TextBox 3">
            <a:extLst>
              <a:ext uri="{FF2B5EF4-FFF2-40B4-BE49-F238E27FC236}">
                <a16:creationId xmlns:a16="http://schemas.microsoft.com/office/drawing/2014/main" id="{E0BB0211-B1D6-4A1E-B542-A892D327E7BE}"/>
              </a:ext>
            </a:extLst>
          </p:cNvPr>
          <p:cNvSpPr txBox="1"/>
          <p:nvPr/>
        </p:nvSpPr>
        <p:spPr>
          <a:xfrm>
            <a:off x="8748744" y="2730018"/>
            <a:ext cx="2597681" cy="307777"/>
          </a:xfrm>
          <a:prstGeom prst="rect">
            <a:avLst/>
          </a:prstGeom>
          <a:noFill/>
        </p:spPr>
        <p:txBody>
          <a:bodyPr wrap="square" rtlCol="0">
            <a:spAutoFit/>
          </a:bodyPr>
          <a:lstStyle/>
          <a:p>
            <a:pPr algn="ctr"/>
            <a:r>
              <a:rPr lang="en-SG" sz="1400" dirty="0">
                <a:solidFill>
                  <a:schemeClr val="accent2"/>
                </a:solidFill>
                <a:latin typeface="Abadi" panose="020B0604020104020204" pitchFamily="34" charset="0"/>
              </a:rPr>
              <a:t>Department Review Only</a:t>
            </a:r>
          </a:p>
        </p:txBody>
      </p:sp>
      <p:sp>
        <p:nvSpPr>
          <p:cNvPr id="19" name="TextBox 18">
            <a:extLst>
              <a:ext uri="{FF2B5EF4-FFF2-40B4-BE49-F238E27FC236}">
                <a16:creationId xmlns:a16="http://schemas.microsoft.com/office/drawing/2014/main" id="{66CC0B4B-9491-4D8A-BD1E-641DC74923AB}"/>
              </a:ext>
            </a:extLst>
          </p:cNvPr>
          <p:cNvSpPr txBox="1"/>
          <p:nvPr/>
        </p:nvSpPr>
        <p:spPr>
          <a:xfrm>
            <a:off x="8310687" y="5090060"/>
            <a:ext cx="3298749" cy="738664"/>
          </a:xfrm>
          <a:prstGeom prst="rect">
            <a:avLst/>
          </a:prstGeom>
          <a:noFill/>
        </p:spPr>
        <p:txBody>
          <a:bodyPr wrap="square" rtlCol="0">
            <a:spAutoFit/>
          </a:bodyPr>
          <a:lstStyle/>
          <a:p>
            <a:pPr algn="ctr"/>
            <a:r>
              <a:rPr lang="en-SG" sz="1400" dirty="0">
                <a:solidFill>
                  <a:srgbClr val="003D7C"/>
                </a:solidFill>
                <a:latin typeface="Abadi" panose="020B0604020104020204" pitchFamily="34" charset="0"/>
              </a:rPr>
              <a:t>Cloud Service Provider Review</a:t>
            </a:r>
          </a:p>
          <a:p>
            <a:pPr algn="ctr"/>
            <a:r>
              <a:rPr lang="en-SG" sz="1400" dirty="0">
                <a:solidFill>
                  <a:srgbClr val="003D7C"/>
                </a:solidFill>
                <a:latin typeface="Abadi" panose="020B0604020104020204" pitchFamily="34" charset="0"/>
              </a:rPr>
              <a:t>+</a:t>
            </a:r>
          </a:p>
          <a:p>
            <a:pPr algn="ctr"/>
            <a:r>
              <a:rPr lang="en-SG" sz="1400" dirty="0">
                <a:solidFill>
                  <a:srgbClr val="003D7C"/>
                </a:solidFill>
                <a:latin typeface="Abadi" panose="020B0604020104020204" pitchFamily="34" charset="0"/>
              </a:rPr>
              <a:t>Department Review </a:t>
            </a:r>
          </a:p>
        </p:txBody>
      </p:sp>
      <p:pic>
        <p:nvPicPr>
          <p:cNvPr id="21" name="Picture 20">
            <a:extLst>
              <a:ext uri="{FF2B5EF4-FFF2-40B4-BE49-F238E27FC236}">
                <a16:creationId xmlns:a16="http://schemas.microsoft.com/office/drawing/2014/main" id="{BDAA2FA2-C72F-4EFB-9DDB-E5C349572D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579" y="3695117"/>
            <a:ext cx="805762" cy="1333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C5EF0D6E-96B1-4E39-AAAC-EFEFADEE1978}"/>
              </a:ext>
            </a:extLst>
          </p:cNvPr>
          <p:cNvSpPr txBox="1"/>
          <p:nvPr/>
        </p:nvSpPr>
        <p:spPr>
          <a:xfrm>
            <a:off x="352737" y="3356563"/>
            <a:ext cx="2512088" cy="338554"/>
          </a:xfrm>
          <a:prstGeom prst="rect">
            <a:avLst/>
          </a:prstGeom>
          <a:noFill/>
        </p:spPr>
        <p:txBody>
          <a:bodyPr wrap="square" rtlCol="0">
            <a:spAutoFit/>
          </a:bodyPr>
          <a:lstStyle/>
          <a:p>
            <a:r>
              <a:rPr lang="en-SG" sz="1600" b="1" dirty="0" err="1">
                <a:solidFill>
                  <a:schemeClr val="tx2"/>
                </a:solidFill>
              </a:rPr>
              <a:t>nCloudAssess</a:t>
            </a:r>
            <a:r>
              <a:rPr lang="en-SG" sz="1600" b="1" dirty="0">
                <a:solidFill>
                  <a:schemeClr val="tx2"/>
                </a:solidFill>
              </a:rPr>
              <a:t> App</a:t>
            </a:r>
          </a:p>
        </p:txBody>
      </p:sp>
    </p:spTree>
    <p:extLst>
      <p:ext uri="{BB962C8B-B14F-4D97-AF65-F5344CB8AC3E}">
        <p14:creationId xmlns:p14="http://schemas.microsoft.com/office/powerpoint/2010/main" val="2742283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7426F112-9943-0644-B2AB-6814EC4A9EA3}"/>
              </a:ext>
            </a:extLst>
          </p:cNvPr>
          <p:cNvSpPr txBox="1">
            <a:spLocks/>
          </p:cNvSpPr>
          <p:nvPr/>
        </p:nvSpPr>
        <p:spPr>
          <a:xfrm>
            <a:off x="1524000" y="1964681"/>
            <a:ext cx="9144000" cy="15946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0" i="0" kern="1200">
                <a:solidFill>
                  <a:schemeClr val="bg1"/>
                </a:solidFill>
                <a:latin typeface="Arial Narrow" panose="020B0604020202020204" pitchFamily="34" charset="0"/>
                <a:ea typeface="+mj-ea"/>
                <a:cs typeface="Arial Narrow" panose="020B0604020202020204" pitchFamily="34" charset="0"/>
              </a:defRPr>
            </a:lvl1pPr>
          </a:lstStyle>
          <a:p>
            <a:r>
              <a:rPr lang="en-US" dirty="0"/>
              <a:t>Assessed Cloud Routing and Approval Process</a:t>
            </a:r>
          </a:p>
        </p:txBody>
      </p:sp>
      <p:sp>
        <p:nvSpPr>
          <p:cNvPr id="11" name="Text Placeholder 9">
            <a:extLst>
              <a:ext uri="{FF2B5EF4-FFF2-40B4-BE49-F238E27FC236}">
                <a16:creationId xmlns:a16="http://schemas.microsoft.com/office/drawing/2014/main" id="{86C7A22B-A56B-1E41-8ACF-2EEB967CB12A}"/>
              </a:ext>
            </a:extLst>
          </p:cNvPr>
          <p:cNvSpPr>
            <a:spLocks noGrp="1"/>
          </p:cNvSpPr>
          <p:nvPr>
            <p:ph type="body" sz="quarter" idx="10"/>
          </p:nvPr>
        </p:nvSpPr>
        <p:spPr>
          <a:xfrm>
            <a:off x="584790" y="-13894"/>
            <a:ext cx="1850065" cy="623211"/>
          </a:xfrm>
        </p:spPr>
        <p:txBody>
          <a:bodyPr/>
          <a:lstStyle/>
          <a:p>
            <a:r>
              <a:rPr lang="en-US" dirty="0">
                <a:latin typeface="Arial" panose="020B0604020202020204" pitchFamily="34" charset="0"/>
                <a:cs typeface="Arial" panose="020B0604020202020204" pitchFamily="34" charset="0"/>
              </a:rPr>
              <a:t>Chapter 4</a:t>
            </a:r>
          </a:p>
        </p:txBody>
      </p:sp>
      <p:pic>
        <p:nvPicPr>
          <p:cNvPr id="7" name="Picture 6">
            <a:extLst>
              <a:ext uri="{FF2B5EF4-FFF2-40B4-BE49-F238E27FC236}">
                <a16:creationId xmlns:a16="http://schemas.microsoft.com/office/drawing/2014/main" id="{EAAE8684-0CEC-48D9-A633-E0EFB2D42E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494" y="3429000"/>
            <a:ext cx="2258441" cy="1951170"/>
          </a:xfrm>
          <a:prstGeom prst="rect">
            <a:avLst/>
          </a:prstGeom>
        </p:spPr>
      </p:pic>
    </p:spTree>
    <p:extLst>
      <p:ext uri="{BB962C8B-B14F-4D97-AF65-F5344CB8AC3E}">
        <p14:creationId xmlns:p14="http://schemas.microsoft.com/office/powerpoint/2010/main" val="2578067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1">
            <a:extLst>
              <a:ext uri="{FF2B5EF4-FFF2-40B4-BE49-F238E27FC236}">
                <a16:creationId xmlns:a16="http://schemas.microsoft.com/office/drawing/2014/main" id="{DD9EA5DF-0E6E-8471-C5CB-2AD9778CB1D7}"/>
              </a:ext>
            </a:extLst>
          </p:cNvPr>
          <p:cNvSpPr txBox="1">
            <a:spLocks/>
          </p:cNvSpPr>
          <p:nvPr/>
        </p:nvSpPr>
        <p:spPr>
          <a:xfrm>
            <a:off x="894462" y="1919584"/>
            <a:ext cx="10163398" cy="4030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rgbClr val="004282"/>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kern="1200">
                <a:solidFill>
                  <a:srgbClr val="004282"/>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kern="1200">
                <a:solidFill>
                  <a:srgbClr val="004282"/>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kern="1200">
                <a:solidFill>
                  <a:srgbClr val="004282"/>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kern="1200">
                <a:solidFill>
                  <a:srgbClr val="00428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marR="0" lvl="1" indent="0" algn="l" defTabSz="914400" rtl="0" eaLnBrk="1" fontAlgn="auto" latinLnBrk="0" hangingPunct="1">
              <a:lnSpc>
                <a:spcPct val="90000"/>
              </a:lnSpc>
              <a:spcBef>
                <a:spcPts val="500"/>
              </a:spcBef>
              <a:spcAft>
                <a:spcPts val="0"/>
              </a:spcAft>
              <a:buClrTx/>
              <a:buSzTx/>
              <a:buNone/>
              <a:tabLst/>
              <a:defRPr/>
            </a:pPr>
            <a:r>
              <a:rPr lang="en-SG" dirty="0"/>
              <a:t>Assessment of an </a:t>
            </a:r>
            <a:r>
              <a:rPr lang="en-SG" b="1" dirty="0"/>
              <a:t>As</a:t>
            </a:r>
            <a:r>
              <a:rPr lang="en-SG" b="1" dirty="0">
                <a:solidFill>
                  <a:schemeClr val="accent1">
                    <a:lumMod val="50000"/>
                  </a:schemeClr>
                </a:solidFill>
              </a:rPr>
              <a:t>sessed C</a:t>
            </a:r>
            <a:r>
              <a:rPr lang="en-SG" b="1" dirty="0"/>
              <a:t>loud</a:t>
            </a:r>
          </a:p>
          <a:p>
            <a:pPr marL="692150" lvl="2" indent="0">
              <a:buNone/>
              <a:defRPr/>
            </a:pPr>
            <a:r>
              <a:rPr lang="en-SG" dirty="0"/>
              <a:t>       </a:t>
            </a:r>
          </a:p>
          <a:p>
            <a:pPr marL="1149350" lvl="2" indent="-457200">
              <a:buFont typeface="Arial" panose="020B0604020202020204" pitchFamily="34" charset="0"/>
              <a:buChar char="•"/>
              <a:defRPr/>
            </a:pPr>
            <a:endParaRPr kumimoji="0" lang="en-SG" b="0" i="0" u="none" strike="noStrike" kern="1200" cap="none" spc="0" normalizeH="0" baseline="0" noProof="0" dirty="0">
              <a:ln>
                <a:noFill/>
              </a:ln>
              <a:solidFill>
                <a:srgbClr val="004282"/>
              </a:solidFill>
              <a:effectLst/>
              <a:uLnTx/>
              <a:uFillTx/>
              <a:latin typeface="Arial" charset="0"/>
              <a:cs typeface="Arial" charset="0"/>
            </a:endParaRPr>
          </a:p>
          <a:p>
            <a:pPr marL="234950" marR="0" lvl="1" indent="0" algn="l" defTabSz="914400" rtl="0" eaLnBrk="1" fontAlgn="auto" latinLnBrk="0" hangingPunct="1">
              <a:lnSpc>
                <a:spcPct val="90000"/>
              </a:lnSpc>
              <a:spcBef>
                <a:spcPts val="500"/>
              </a:spcBef>
              <a:spcAft>
                <a:spcPts val="0"/>
              </a:spcAft>
              <a:buClrTx/>
              <a:buSzTx/>
              <a:buFontTx/>
              <a:buNone/>
              <a:tabLst/>
              <a:defRPr/>
            </a:pPr>
            <a:endParaRPr kumimoji="0" lang="en-GB" sz="2400" b="0" i="0" u="none" strike="noStrike" kern="1200" cap="none" spc="0" normalizeH="0" baseline="0" noProof="0" dirty="0">
              <a:ln>
                <a:noFill/>
              </a:ln>
              <a:solidFill>
                <a:srgbClr val="004282"/>
              </a:solidFill>
              <a:effectLst/>
              <a:uLnTx/>
              <a:uFillTx/>
              <a:latin typeface="Arial" charset="0"/>
              <a:cs typeface="Arial" charset="0"/>
            </a:endParaRPr>
          </a:p>
          <a:p>
            <a:pPr marL="234950" lvl="1" indent="0">
              <a:buNone/>
              <a:defRPr/>
            </a:pPr>
            <a:endParaRPr lang="en-US" dirty="0"/>
          </a:p>
          <a:p>
            <a:pPr marL="234950" lvl="1" indent="0">
              <a:buNone/>
              <a:defRPr/>
            </a:pPr>
            <a:endParaRPr kumimoji="0" lang="en-GB" sz="2400" b="0" i="0" u="none" strike="noStrike" kern="1200" cap="none" spc="0" normalizeH="0" baseline="0" noProof="0" dirty="0">
              <a:ln>
                <a:noFill/>
              </a:ln>
              <a:solidFill>
                <a:srgbClr val="004282"/>
              </a:solidFill>
              <a:effectLst/>
              <a:uLnTx/>
              <a:uFillTx/>
              <a:latin typeface="Arial" charset="0"/>
              <a:cs typeface="Arial" charset="0"/>
            </a:endParaRPr>
          </a:p>
        </p:txBody>
      </p:sp>
      <p:sp>
        <p:nvSpPr>
          <p:cNvPr id="7" name="Rectangle 6">
            <a:extLst>
              <a:ext uri="{FF2B5EF4-FFF2-40B4-BE49-F238E27FC236}">
                <a16:creationId xmlns:a16="http://schemas.microsoft.com/office/drawing/2014/main" id="{C6E5BD00-87BF-9814-9564-E08C0D126686}"/>
              </a:ext>
            </a:extLst>
          </p:cNvPr>
          <p:cNvSpPr/>
          <p:nvPr/>
        </p:nvSpPr>
        <p:spPr>
          <a:xfrm>
            <a:off x="0" y="0"/>
            <a:ext cx="12192000" cy="1754372"/>
          </a:xfrm>
          <a:prstGeom prst="rect">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3" name="Title 1">
            <a:extLst>
              <a:ext uri="{FF2B5EF4-FFF2-40B4-BE49-F238E27FC236}">
                <a16:creationId xmlns:a16="http://schemas.microsoft.com/office/drawing/2014/main" id="{E5481D18-7BA2-6559-2221-C8E26481C110}"/>
              </a:ext>
            </a:extLst>
          </p:cNvPr>
          <p:cNvSpPr txBox="1">
            <a:spLocks/>
          </p:cNvSpPr>
          <p:nvPr/>
        </p:nvSpPr>
        <p:spPr>
          <a:xfrm>
            <a:off x="628650" y="259616"/>
            <a:ext cx="11563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charset="0"/>
                <a:ea typeface="Arial" charset="0"/>
                <a:cs typeface="Arial" charset="0"/>
              </a:defRPr>
            </a:lvl1pPr>
          </a:lstStyle>
          <a:p>
            <a:pPr lvl="0">
              <a:defRPr/>
            </a:pPr>
            <a:r>
              <a:rPr lang="en-US" dirty="0">
                <a:solidFill>
                  <a:sysClr val="window" lastClr="FFFFFF"/>
                </a:solidFill>
              </a:rPr>
              <a:t>Assessed Cloud Routing and Approval Process</a:t>
            </a:r>
            <a:endParaRPr kumimoji="0" lang="en-GB" sz="4000" b="1" i="0" u="none" strike="noStrike" kern="1200" cap="none" spc="0" normalizeH="0" baseline="0" noProof="0" dirty="0">
              <a:ln>
                <a:noFill/>
              </a:ln>
              <a:solidFill>
                <a:sysClr val="window" lastClr="FFFFFF"/>
              </a:solidFill>
              <a:effectLst/>
              <a:uLnTx/>
              <a:uFillTx/>
              <a:latin typeface="Arial" charset="0"/>
              <a:cs typeface="Arial" charset="0"/>
            </a:endParaRPr>
          </a:p>
        </p:txBody>
      </p:sp>
      <p:pic>
        <p:nvPicPr>
          <p:cNvPr id="6" name="Picture 5">
            <a:extLst>
              <a:ext uri="{FF2B5EF4-FFF2-40B4-BE49-F238E27FC236}">
                <a16:creationId xmlns:a16="http://schemas.microsoft.com/office/drawing/2014/main" id="{D410C632-4CB3-426D-8193-E0161338E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9885" y="2324786"/>
            <a:ext cx="7579652" cy="4434828"/>
          </a:xfrm>
          <a:prstGeom prst="rect">
            <a:avLst/>
          </a:prstGeom>
        </p:spPr>
      </p:pic>
      <p:sp>
        <p:nvSpPr>
          <p:cNvPr id="3" name="Oval 2">
            <a:extLst>
              <a:ext uri="{FF2B5EF4-FFF2-40B4-BE49-F238E27FC236}">
                <a16:creationId xmlns:a16="http://schemas.microsoft.com/office/drawing/2014/main" id="{5DEE3F9C-7692-4774-B04A-31DCD213ED14}"/>
              </a:ext>
            </a:extLst>
          </p:cNvPr>
          <p:cNvSpPr/>
          <p:nvPr/>
        </p:nvSpPr>
        <p:spPr>
          <a:xfrm>
            <a:off x="2929884" y="3877520"/>
            <a:ext cx="875791" cy="89218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Oval 7">
            <a:extLst>
              <a:ext uri="{FF2B5EF4-FFF2-40B4-BE49-F238E27FC236}">
                <a16:creationId xmlns:a16="http://schemas.microsoft.com/office/drawing/2014/main" id="{9222DB32-A07A-44B0-AB2D-958F07E6A96B}"/>
              </a:ext>
            </a:extLst>
          </p:cNvPr>
          <p:cNvSpPr/>
          <p:nvPr/>
        </p:nvSpPr>
        <p:spPr>
          <a:xfrm>
            <a:off x="3933000" y="3877520"/>
            <a:ext cx="875791" cy="89218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Rectangle: Rounded Corners 3">
            <a:extLst>
              <a:ext uri="{FF2B5EF4-FFF2-40B4-BE49-F238E27FC236}">
                <a16:creationId xmlns:a16="http://schemas.microsoft.com/office/drawing/2014/main" id="{7665C8A7-7CC9-4354-80B0-3F12DA19B713}"/>
              </a:ext>
            </a:extLst>
          </p:cNvPr>
          <p:cNvSpPr/>
          <p:nvPr/>
        </p:nvSpPr>
        <p:spPr>
          <a:xfrm>
            <a:off x="4650655" y="2592729"/>
            <a:ext cx="5089185" cy="1805651"/>
          </a:xfrm>
          <a:prstGeom prst="roundRect">
            <a:avLst/>
          </a:prstGeom>
          <a:solidFill>
            <a:srgbClr val="00B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ectangle: Rounded Corners 9">
            <a:extLst>
              <a:ext uri="{FF2B5EF4-FFF2-40B4-BE49-F238E27FC236}">
                <a16:creationId xmlns:a16="http://schemas.microsoft.com/office/drawing/2014/main" id="{413DF0BB-690B-4586-B868-1FC5D892103D}"/>
              </a:ext>
            </a:extLst>
          </p:cNvPr>
          <p:cNvSpPr/>
          <p:nvPr/>
        </p:nvSpPr>
        <p:spPr>
          <a:xfrm>
            <a:off x="3334999" y="5069709"/>
            <a:ext cx="3889095" cy="1252732"/>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L-Shape 4">
            <a:extLst>
              <a:ext uri="{FF2B5EF4-FFF2-40B4-BE49-F238E27FC236}">
                <a16:creationId xmlns:a16="http://schemas.microsoft.com/office/drawing/2014/main" id="{A47170E5-8461-4490-9FD4-4EB27BE2C554}"/>
              </a:ext>
            </a:extLst>
          </p:cNvPr>
          <p:cNvSpPr/>
          <p:nvPr/>
        </p:nvSpPr>
        <p:spPr>
          <a:xfrm rot="10800000" flipH="1">
            <a:off x="5881430" y="2847370"/>
            <a:ext cx="3858410" cy="2222339"/>
          </a:xfrm>
          <a:prstGeom prst="corner">
            <a:avLst>
              <a:gd name="adj1" fmla="val 69271"/>
              <a:gd name="adj2" fmla="val 50000"/>
            </a:avLst>
          </a:prstGeom>
          <a:solidFill>
            <a:srgbClr val="00B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L-Shape 13">
            <a:extLst>
              <a:ext uri="{FF2B5EF4-FFF2-40B4-BE49-F238E27FC236}">
                <a16:creationId xmlns:a16="http://schemas.microsoft.com/office/drawing/2014/main" id="{2E1597D7-FA59-4735-AF26-F165E2980E78}"/>
              </a:ext>
            </a:extLst>
          </p:cNvPr>
          <p:cNvSpPr/>
          <p:nvPr/>
        </p:nvSpPr>
        <p:spPr>
          <a:xfrm rot="5400000" flipH="1">
            <a:off x="6680767" y="3390693"/>
            <a:ext cx="3475073" cy="2388421"/>
          </a:xfrm>
          <a:prstGeom prst="corner">
            <a:avLst>
              <a:gd name="adj1" fmla="val 52572"/>
              <a:gd name="adj2" fmla="val 58117"/>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25360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4" grpId="0" animBg="1"/>
      <p:bldP spid="4" grpId="1" animBg="1"/>
      <p:bldP spid="10" grpId="0" animBg="1"/>
      <p:bldP spid="5" grpId="0" animBg="1"/>
      <p:bldP spid="5" grpId="1"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7426F112-9943-0644-B2AB-6814EC4A9EA3}"/>
              </a:ext>
            </a:extLst>
          </p:cNvPr>
          <p:cNvSpPr txBox="1">
            <a:spLocks/>
          </p:cNvSpPr>
          <p:nvPr/>
        </p:nvSpPr>
        <p:spPr>
          <a:xfrm>
            <a:off x="1524000" y="1964681"/>
            <a:ext cx="9144000" cy="15946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0" i="0" kern="1200">
                <a:solidFill>
                  <a:schemeClr val="bg1"/>
                </a:solidFill>
                <a:latin typeface="Arial Narrow" panose="020B0604020202020204" pitchFamily="34" charset="0"/>
                <a:ea typeface="+mj-ea"/>
                <a:cs typeface="Arial Narrow" panose="020B0604020202020204" pitchFamily="34" charset="0"/>
              </a:defRPr>
            </a:lvl1pPr>
          </a:lstStyle>
          <a:p>
            <a:r>
              <a:rPr lang="en-US" dirty="0"/>
              <a:t>Full Cloud Assessment Request</a:t>
            </a:r>
          </a:p>
        </p:txBody>
      </p:sp>
      <p:sp>
        <p:nvSpPr>
          <p:cNvPr id="11" name="Text Placeholder 9">
            <a:extLst>
              <a:ext uri="{FF2B5EF4-FFF2-40B4-BE49-F238E27FC236}">
                <a16:creationId xmlns:a16="http://schemas.microsoft.com/office/drawing/2014/main" id="{86C7A22B-A56B-1E41-8ACF-2EEB967CB12A}"/>
              </a:ext>
            </a:extLst>
          </p:cNvPr>
          <p:cNvSpPr>
            <a:spLocks noGrp="1"/>
          </p:cNvSpPr>
          <p:nvPr>
            <p:ph type="body" sz="quarter" idx="10"/>
          </p:nvPr>
        </p:nvSpPr>
        <p:spPr>
          <a:xfrm>
            <a:off x="584790" y="-13894"/>
            <a:ext cx="1850065" cy="623211"/>
          </a:xfrm>
        </p:spPr>
        <p:txBody>
          <a:bodyPr/>
          <a:lstStyle/>
          <a:p>
            <a:r>
              <a:rPr lang="en-US" dirty="0">
                <a:latin typeface="Arial" panose="020B0604020202020204" pitchFamily="34" charset="0"/>
                <a:cs typeface="Arial" panose="020B0604020202020204" pitchFamily="34" charset="0"/>
              </a:rPr>
              <a:t>Chapter </a:t>
            </a:r>
            <a:r>
              <a:rPr lang="en-US" dirty="0"/>
              <a:t>5</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B57661A-9E71-45B1-AFDD-2419AB5C7D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0764" y="3182750"/>
            <a:ext cx="1410405" cy="2401080"/>
          </a:xfrm>
          <a:prstGeom prst="rect">
            <a:avLst/>
          </a:prstGeom>
        </p:spPr>
      </p:pic>
    </p:spTree>
    <p:extLst>
      <p:ext uri="{BB962C8B-B14F-4D97-AF65-F5344CB8AC3E}">
        <p14:creationId xmlns:p14="http://schemas.microsoft.com/office/powerpoint/2010/main" val="132844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AAECD7-B7A7-43D3-AFDB-759D2F973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208" y="1829424"/>
            <a:ext cx="7774613" cy="4699693"/>
          </a:xfrm>
          <a:prstGeom prst="rect">
            <a:avLst/>
          </a:prstGeom>
        </p:spPr>
      </p:pic>
      <p:sp>
        <p:nvSpPr>
          <p:cNvPr id="7" name="Rectangle 6">
            <a:extLst>
              <a:ext uri="{FF2B5EF4-FFF2-40B4-BE49-F238E27FC236}">
                <a16:creationId xmlns:a16="http://schemas.microsoft.com/office/drawing/2014/main" id="{C6E5BD00-87BF-9814-9564-E08C0D126686}"/>
              </a:ext>
            </a:extLst>
          </p:cNvPr>
          <p:cNvSpPr/>
          <p:nvPr/>
        </p:nvSpPr>
        <p:spPr>
          <a:xfrm>
            <a:off x="0" y="0"/>
            <a:ext cx="12192000" cy="1754372"/>
          </a:xfrm>
          <a:prstGeom prst="rect">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3" name="Title 1">
            <a:extLst>
              <a:ext uri="{FF2B5EF4-FFF2-40B4-BE49-F238E27FC236}">
                <a16:creationId xmlns:a16="http://schemas.microsoft.com/office/drawing/2014/main" id="{E5481D18-7BA2-6559-2221-C8E26481C110}"/>
              </a:ext>
            </a:extLst>
          </p:cNvPr>
          <p:cNvSpPr txBox="1">
            <a:spLocks/>
          </p:cNvSpPr>
          <p:nvPr/>
        </p:nvSpPr>
        <p:spPr>
          <a:xfrm>
            <a:off x="628649" y="365126"/>
            <a:ext cx="83721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charset="0"/>
                <a:ea typeface="Arial" charset="0"/>
                <a:cs typeface="Arial" charset="0"/>
              </a:defRPr>
            </a:lvl1pPr>
          </a:lstStyle>
          <a:p>
            <a:pPr lvl="0">
              <a:defRPr/>
            </a:pPr>
            <a:r>
              <a:rPr lang="en-GB" dirty="0">
                <a:solidFill>
                  <a:sysClr val="window" lastClr="FFFFFF"/>
                </a:solidFill>
              </a:rPr>
              <a:t>Full Cloud Assessment Request </a:t>
            </a:r>
            <a:endParaRPr kumimoji="0" lang="en-GB" sz="4000" b="1" i="0" u="none" strike="noStrike" kern="1200" cap="none" spc="0" normalizeH="0" baseline="0" noProof="0" dirty="0">
              <a:ln>
                <a:noFill/>
              </a:ln>
              <a:solidFill>
                <a:sysClr val="window" lastClr="FFFFFF"/>
              </a:solidFill>
              <a:effectLst/>
              <a:uLnTx/>
              <a:uFillTx/>
              <a:latin typeface="Arial" charset="0"/>
              <a:cs typeface="Arial" charset="0"/>
            </a:endParaRPr>
          </a:p>
        </p:txBody>
      </p:sp>
      <p:sp>
        <p:nvSpPr>
          <p:cNvPr id="4" name="TextBox 3">
            <a:extLst>
              <a:ext uri="{FF2B5EF4-FFF2-40B4-BE49-F238E27FC236}">
                <a16:creationId xmlns:a16="http://schemas.microsoft.com/office/drawing/2014/main" id="{B0EC6758-8421-424B-82D5-CBC9883C3D43}"/>
              </a:ext>
            </a:extLst>
          </p:cNvPr>
          <p:cNvSpPr txBox="1"/>
          <p:nvPr/>
        </p:nvSpPr>
        <p:spPr>
          <a:xfrm>
            <a:off x="628649" y="2032079"/>
            <a:ext cx="3358559" cy="4524315"/>
          </a:xfrm>
          <a:prstGeom prst="rect">
            <a:avLst/>
          </a:prstGeom>
          <a:noFill/>
        </p:spPr>
        <p:txBody>
          <a:bodyPr wrap="square" rtlCol="0">
            <a:spAutoFit/>
          </a:bodyPr>
          <a:lstStyle/>
          <a:p>
            <a:r>
              <a:rPr lang="en-US" dirty="0"/>
              <a:t>Submission of </a:t>
            </a:r>
            <a:r>
              <a:rPr lang="en-US" b="1" dirty="0"/>
              <a:t>new cloud assessment (re-assessment) request </a:t>
            </a:r>
            <a:r>
              <a:rPr lang="en-US" dirty="0"/>
              <a:t>with </a:t>
            </a:r>
          </a:p>
          <a:p>
            <a:r>
              <a:rPr lang="en-US" b="1" dirty="0"/>
              <a:t>different data classification</a:t>
            </a:r>
            <a:r>
              <a:rPr lang="en-US" dirty="0"/>
              <a:t>:</a:t>
            </a:r>
          </a:p>
          <a:p>
            <a:endParaRPr lang="en-US" dirty="0"/>
          </a:p>
          <a:p>
            <a:pPr marL="285750" indent="-285750">
              <a:buFont typeface="Arial" panose="020B0604020202020204" pitchFamily="34" charset="0"/>
              <a:buChar char="•"/>
            </a:pPr>
            <a:r>
              <a:rPr lang="en-US" b="1" dirty="0">
                <a:solidFill>
                  <a:schemeClr val="accent1">
                    <a:lumMod val="75000"/>
                  </a:schemeClr>
                </a:solidFill>
              </a:rPr>
              <a:t>NUS Confidential with Personal Data</a:t>
            </a:r>
          </a:p>
          <a:p>
            <a:pPr marL="285750" indent="-285750">
              <a:buFont typeface="Arial" panose="020B0604020202020204" pitchFamily="34" charset="0"/>
              <a:buChar char="•"/>
            </a:pPr>
            <a:endParaRPr lang="en-US"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NUS Confidential without Personal Data</a:t>
            </a:r>
          </a:p>
          <a:p>
            <a:pPr marL="285750" indent="-285750">
              <a:buFont typeface="Arial" panose="020B0604020202020204" pitchFamily="34" charset="0"/>
              <a:buChar char="•"/>
            </a:pPr>
            <a:endParaRPr lang="en-US"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NUS Restricted</a:t>
            </a:r>
          </a:p>
          <a:p>
            <a:pPr marL="285750" indent="-285750">
              <a:buFont typeface="Arial" panose="020B0604020202020204" pitchFamily="34" charset="0"/>
              <a:buChar char="•"/>
            </a:pPr>
            <a:endParaRPr lang="en-US"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Unclassified</a:t>
            </a:r>
          </a:p>
          <a:p>
            <a:endParaRPr lang="en-US"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Non-NUS data</a:t>
            </a:r>
          </a:p>
        </p:txBody>
      </p:sp>
      <p:sp>
        <p:nvSpPr>
          <p:cNvPr id="2" name="Rectangle 1">
            <a:extLst>
              <a:ext uri="{FF2B5EF4-FFF2-40B4-BE49-F238E27FC236}">
                <a16:creationId xmlns:a16="http://schemas.microsoft.com/office/drawing/2014/main" id="{ED3D03CD-223F-4D30-9C18-B15DB1E357B9}"/>
              </a:ext>
            </a:extLst>
          </p:cNvPr>
          <p:cNvSpPr/>
          <p:nvPr/>
        </p:nvSpPr>
        <p:spPr>
          <a:xfrm>
            <a:off x="9771321" y="4275793"/>
            <a:ext cx="1286539" cy="63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Rectangle: Rounded Corners 4">
            <a:extLst>
              <a:ext uri="{FF2B5EF4-FFF2-40B4-BE49-F238E27FC236}">
                <a16:creationId xmlns:a16="http://schemas.microsoft.com/office/drawing/2014/main" id="{572F6621-503F-47E5-91A2-F9CB91F4BEB9}"/>
              </a:ext>
            </a:extLst>
          </p:cNvPr>
          <p:cNvSpPr/>
          <p:nvPr/>
        </p:nvSpPr>
        <p:spPr>
          <a:xfrm>
            <a:off x="369070" y="3438748"/>
            <a:ext cx="3178629" cy="3033377"/>
          </a:xfrm>
          <a:prstGeom prst="roundRect">
            <a:avLst/>
          </a:prstGeom>
          <a:solidFill>
            <a:schemeClr val="accent1">
              <a:alpha val="25000"/>
            </a:schemeClr>
          </a:solid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Oval 8">
            <a:extLst>
              <a:ext uri="{FF2B5EF4-FFF2-40B4-BE49-F238E27FC236}">
                <a16:creationId xmlns:a16="http://schemas.microsoft.com/office/drawing/2014/main" id="{A68E82A7-5C0E-43A6-9ABE-4DE844CE790B}"/>
              </a:ext>
            </a:extLst>
          </p:cNvPr>
          <p:cNvSpPr/>
          <p:nvPr/>
        </p:nvSpPr>
        <p:spPr>
          <a:xfrm>
            <a:off x="4263907" y="3423822"/>
            <a:ext cx="765293" cy="755449"/>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Oval 9">
            <a:extLst>
              <a:ext uri="{FF2B5EF4-FFF2-40B4-BE49-F238E27FC236}">
                <a16:creationId xmlns:a16="http://schemas.microsoft.com/office/drawing/2014/main" id="{1226D2D3-05DE-4D85-9122-2142BB0207AF}"/>
              </a:ext>
            </a:extLst>
          </p:cNvPr>
          <p:cNvSpPr/>
          <p:nvPr/>
        </p:nvSpPr>
        <p:spPr>
          <a:xfrm>
            <a:off x="3861363" y="5005218"/>
            <a:ext cx="1629821" cy="1536901"/>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a:extLst>
              <a:ext uri="{FF2B5EF4-FFF2-40B4-BE49-F238E27FC236}">
                <a16:creationId xmlns:a16="http://schemas.microsoft.com/office/drawing/2014/main" id="{56B1FF18-CDD2-4C21-BBD7-D90789B27C38}"/>
              </a:ext>
            </a:extLst>
          </p:cNvPr>
          <p:cNvSpPr/>
          <p:nvPr/>
        </p:nvSpPr>
        <p:spPr>
          <a:xfrm>
            <a:off x="5319033" y="2916527"/>
            <a:ext cx="1186543" cy="870857"/>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Rectangle 11">
            <a:extLst>
              <a:ext uri="{FF2B5EF4-FFF2-40B4-BE49-F238E27FC236}">
                <a16:creationId xmlns:a16="http://schemas.microsoft.com/office/drawing/2014/main" id="{E2A8D8D6-4963-49FC-9349-2F8780C6B50A}"/>
              </a:ext>
            </a:extLst>
          </p:cNvPr>
          <p:cNvSpPr/>
          <p:nvPr/>
        </p:nvSpPr>
        <p:spPr>
          <a:xfrm>
            <a:off x="5319033" y="3820397"/>
            <a:ext cx="1186543" cy="1175302"/>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1" name="Picture 10">
            <a:extLst>
              <a:ext uri="{FF2B5EF4-FFF2-40B4-BE49-F238E27FC236}">
                <a16:creationId xmlns:a16="http://schemas.microsoft.com/office/drawing/2014/main" id="{EF956E32-C0EB-434C-9C62-CF9EAE2062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3956" y="4408048"/>
            <a:ext cx="1151841" cy="20174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5" name="Rectangle 14">
            <a:extLst>
              <a:ext uri="{FF2B5EF4-FFF2-40B4-BE49-F238E27FC236}">
                <a16:creationId xmlns:a16="http://schemas.microsoft.com/office/drawing/2014/main" id="{A3E1514F-D1EC-4A09-B3BB-0C4DE4C9AE96}"/>
              </a:ext>
            </a:extLst>
          </p:cNvPr>
          <p:cNvSpPr/>
          <p:nvPr/>
        </p:nvSpPr>
        <p:spPr>
          <a:xfrm>
            <a:off x="7037595" y="3330964"/>
            <a:ext cx="1186543" cy="944829"/>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Arrow: Left 13">
            <a:extLst>
              <a:ext uri="{FF2B5EF4-FFF2-40B4-BE49-F238E27FC236}">
                <a16:creationId xmlns:a16="http://schemas.microsoft.com/office/drawing/2014/main" id="{301DE5DB-B69E-426F-9BCE-45ADE11F3BCA}"/>
              </a:ext>
            </a:extLst>
          </p:cNvPr>
          <p:cNvSpPr/>
          <p:nvPr/>
        </p:nvSpPr>
        <p:spPr>
          <a:xfrm rot="2576000">
            <a:off x="7499465" y="4663085"/>
            <a:ext cx="471487" cy="241837"/>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7" name="Picture 16">
            <a:extLst>
              <a:ext uri="{FF2B5EF4-FFF2-40B4-BE49-F238E27FC236}">
                <a16:creationId xmlns:a16="http://schemas.microsoft.com/office/drawing/2014/main" id="{982266A9-62E3-45EC-8819-BCF3713E7D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9461" y="4408048"/>
            <a:ext cx="1186544" cy="2042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0" name="Rectangle 19">
            <a:extLst>
              <a:ext uri="{FF2B5EF4-FFF2-40B4-BE49-F238E27FC236}">
                <a16:creationId xmlns:a16="http://schemas.microsoft.com/office/drawing/2014/main" id="{EF770C44-9FB4-4947-B08B-5BC2650180DF}"/>
              </a:ext>
            </a:extLst>
          </p:cNvPr>
          <p:cNvSpPr/>
          <p:nvPr/>
        </p:nvSpPr>
        <p:spPr>
          <a:xfrm>
            <a:off x="8429456" y="3351955"/>
            <a:ext cx="1186543" cy="944829"/>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Rectangle 20">
            <a:extLst>
              <a:ext uri="{FF2B5EF4-FFF2-40B4-BE49-F238E27FC236}">
                <a16:creationId xmlns:a16="http://schemas.microsoft.com/office/drawing/2014/main" id="{D8548329-00F2-4F91-961D-D41F396246ED}"/>
              </a:ext>
            </a:extLst>
          </p:cNvPr>
          <p:cNvSpPr/>
          <p:nvPr/>
        </p:nvSpPr>
        <p:spPr>
          <a:xfrm>
            <a:off x="9746631" y="3330964"/>
            <a:ext cx="1186543" cy="944829"/>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9" name="Picture 18">
            <a:extLst>
              <a:ext uri="{FF2B5EF4-FFF2-40B4-BE49-F238E27FC236}">
                <a16:creationId xmlns:a16="http://schemas.microsoft.com/office/drawing/2014/main" id="{1E28FCDE-ACB2-40EE-BB01-4850132A6B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2651" y="4408048"/>
            <a:ext cx="1160350" cy="19916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499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6" grpId="0" animBg="1"/>
      <p:bldP spid="12" grpId="0" animBg="1"/>
      <p:bldP spid="15" grpId="0" animBg="1"/>
      <p:bldP spid="14"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7426F112-9943-0644-B2AB-6814EC4A9EA3}"/>
              </a:ext>
            </a:extLst>
          </p:cNvPr>
          <p:cNvSpPr txBox="1">
            <a:spLocks/>
          </p:cNvSpPr>
          <p:nvPr/>
        </p:nvSpPr>
        <p:spPr>
          <a:xfrm>
            <a:off x="1524000" y="1964681"/>
            <a:ext cx="9144000" cy="15946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0" i="0" kern="1200">
                <a:solidFill>
                  <a:schemeClr val="bg1"/>
                </a:solidFill>
                <a:latin typeface="Arial Narrow" panose="020B0604020202020204" pitchFamily="34" charset="0"/>
                <a:ea typeface="+mj-ea"/>
                <a:cs typeface="Arial Narrow" panose="020B0604020202020204" pitchFamily="34" charset="0"/>
              </a:defRPr>
            </a:lvl1pPr>
          </a:lstStyle>
          <a:p>
            <a:r>
              <a:rPr lang="en-US" dirty="0"/>
              <a:t>Full Cloud Assessment Routing and Approval Process</a:t>
            </a:r>
          </a:p>
        </p:txBody>
      </p:sp>
      <p:sp>
        <p:nvSpPr>
          <p:cNvPr id="11" name="Text Placeholder 9">
            <a:extLst>
              <a:ext uri="{FF2B5EF4-FFF2-40B4-BE49-F238E27FC236}">
                <a16:creationId xmlns:a16="http://schemas.microsoft.com/office/drawing/2014/main" id="{86C7A22B-A56B-1E41-8ACF-2EEB967CB12A}"/>
              </a:ext>
            </a:extLst>
          </p:cNvPr>
          <p:cNvSpPr>
            <a:spLocks noGrp="1"/>
          </p:cNvSpPr>
          <p:nvPr>
            <p:ph type="body" sz="quarter" idx="10"/>
          </p:nvPr>
        </p:nvSpPr>
        <p:spPr>
          <a:xfrm>
            <a:off x="584790" y="-13894"/>
            <a:ext cx="1850065" cy="623211"/>
          </a:xfrm>
        </p:spPr>
        <p:txBody>
          <a:bodyPr/>
          <a:lstStyle/>
          <a:p>
            <a:r>
              <a:rPr lang="en-US" dirty="0">
                <a:latin typeface="Arial" panose="020B0604020202020204" pitchFamily="34" charset="0"/>
                <a:cs typeface="Arial" panose="020B0604020202020204" pitchFamily="34" charset="0"/>
              </a:rPr>
              <a:t>Chapter </a:t>
            </a:r>
            <a:r>
              <a:rPr lang="en-US" dirty="0"/>
              <a:t>6</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0847512-B2F3-4E4C-B18D-A4AE3AB89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539576" y="3246498"/>
            <a:ext cx="1106841" cy="2160899"/>
          </a:xfrm>
          <a:prstGeom prst="rect">
            <a:avLst/>
          </a:prstGeom>
        </p:spPr>
      </p:pic>
    </p:spTree>
    <p:extLst>
      <p:ext uri="{BB962C8B-B14F-4D97-AF65-F5344CB8AC3E}">
        <p14:creationId xmlns:p14="http://schemas.microsoft.com/office/powerpoint/2010/main" val="214397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1">
            <a:extLst>
              <a:ext uri="{FF2B5EF4-FFF2-40B4-BE49-F238E27FC236}">
                <a16:creationId xmlns:a16="http://schemas.microsoft.com/office/drawing/2014/main" id="{DD9EA5DF-0E6E-8471-C5CB-2AD9778CB1D7}"/>
              </a:ext>
            </a:extLst>
          </p:cNvPr>
          <p:cNvSpPr txBox="1">
            <a:spLocks/>
          </p:cNvSpPr>
          <p:nvPr/>
        </p:nvSpPr>
        <p:spPr>
          <a:xfrm>
            <a:off x="85570" y="1919584"/>
            <a:ext cx="10163398" cy="4030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rgbClr val="004282"/>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kern="1200">
                <a:solidFill>
                  <a:srgbClr val="004282"/>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kern="1200">
                <a:solidFill>
                  <a:srgbClr val="004282"/>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kern="1200">
                <a:solidFill>
                  <a:srgbClr val="004282"/>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kern="1200">
                <a:solidFill>
                  <a:srgbClr val="00428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marR="0" lvl="1" indent="0" algn="l" defTabSz="914400" rtl="0" eaLnBrk="1" fontAlgn="auto" latinLnBrk="0" hangingPunct="1">
              <a:lnSpc>
                <a:spcPct val="90000"/>
              </a:lnSpc>
              <a:spcBef>
                <a:spcPts val="500"/>
              </a:spcBef>
              <a:spcAft>
                <a:spcPts val="0"/>
              </a:spcAft>
              <a:buClrTx/>
              <a:buSzTx/>
              <a:buNone/>
              <a:tabLst/>
              <a:defRPr/>
            </a:pPr>
            <a:r>
              <a:rPr lang="en-SG" dirty="0"/>
              <a:t>Case 1:	</a:t>
            </a:r>
            <a:r>
              <a:rPr kumimoji="0" lang="en-SG" sz="2400" b="0" i="0" u="none" strike="noStrike" kern="1200" cap="none" spc="0" normalizeH="0" baseline="0" noProof="0" dirty="0">
                <a:ln>
                  <a:noFill/>
                </a:ln>
                <a:solidFill>
                  <a:srgbClr val="004282"/>
                </a:solidFill>
                <a:effectLst/>
                <a:uLnTx/>
                <a:uFillTx/>
                <a:latin typeface="Arial" charset="0"/>
                <a:cs typeface="Arial" charset="0"/>
              </a:rPr>
              <a:t>Unclassified or Non-NUS Data</a:t>
            </a:r>
          </a:p>
          <a:p>
            <a:pPr marL="234950" marR="0" lvl="1" indent="0" algn="l" defTabSz="914400" rtl="0" eaLnBrk="1" fontAlgn="auto" latinLnBrk="0" hangingPunct="1">
              <a:lnSpc>
                <a:spcPct val="90000"/>
              </a:lnSpc>
              <a:spcBef>
                <a:spcPts val="500"/>
              </a:spcBef>
              <a:spcAft>
                <a:spcPts val="0"/>
              </a:spcAft>
              <a:buClrTx/>
              <a:buSzTx/>
              <a:buFontTx/>
              <a:buNone/>
              <a:tabLst/>
              <a:defRPr/>
            </a:pPr>
            <a:endParaRPr kumimoji="0" lang="en-GB" sz="2400" b="0" i="0" u="none" strike="noStrike" kern="1200" cap="none" spc="0" normalizeH="0" baseline="0" noProof="0" dirty="0">
              <a:ln>
                <a:noFill/>
              </a:ln>
              <a:solidFill>
                <a:srgbClr val="004282"/>
              </a:solidFill>
              <a:effectLst/>
              <a:uLnTx/>
              <a:uFillTx/>
              <a:latin typeface="Arial" charset="0"/>
              <a:cs typeface="Arial" charset="0"/>
            </a:endParaRPr>
          </a:p>
          <a:p>
            <a:pPr marL="234950" lvl="1" indent="0">
              <a:buNone/>
              <a:defRPr/>
            </a:pPr>
            <a:endParaRPr lang="en-US" dirty="0"/>
          </a:p>
          <a:p>
            <a:pPr marL="234950" lvl="1" indent="0">
              <a:buNone/>
              <a:defRPr/>
            </a:pPr>
            <a:endParaRPr kumimoji="0" lang="en-GB" sz="2400" b="0" i="0" u="none" strike="noStrike" kern="1200" cap="none" spc="0" normalizeH="0" baseline="0" noProof="0" dirty="0">
              <a:ln>
                <a:noFill/>
              </a:ln>
              <a:solidFill>
                <a:srgbClr val="004282"/>
              </a:solidFill>
              <a:effectLst/>
              <a:uLnTx/>
              <a:uFillTx/>
              <a:latin typeface="Arial" charset="0"/>
              <a:cs typeface="Arial" charset="0"/>
            </a:endParaRPr>
          </a:p>
        </p:txBody>
      </p:sp>
      <p:sp>
        <p:nvSpPr>
          <p:cNvPr id="7" name="Rectangle 6">
            <a:extLst>
              <a:ext uri="{FF2B5EF4-FFF2-40B4-BE49-F238E27FC236}">
                <a16:creationId xmlns:a16="http://schemas.microsoft.com/office/drawing/2014/main" id="{C6E5BD00-87BF-9814-9564-E08C0D126686}"/>
              </a:ext>
            </a:extLst>
          </p:cNvPr>
          <p:cNvSpPr/>
          <p:nvPr/>
        </p:nvSpPr>
        <p:spPr>
          <a:xfrm>
            <a:off x="0" y="0"/>
            <a:ext cx="12192000" cy="1754372"/>
          </a:xfrm>
          <a:prstGeom prst="rect">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3" name="Title 1">
            <a:extLst>
              <a:ext uri="{FF2B5EF4-FFF2-40B4-BE49-F238E27FC236}">
                <a16:creationId xmlns:a16="http://schemas.microsoft.com/office/drawing/2014/main" id="{E5481D18-7BA2-6559-2221-C8E26481C110}"/>
              </a:ext>
            </a:extLst>
          </p:cNvPr>
          <p:cNvSpPr txBox="1">
            <a:spLocks/>
          </p:cNvSpPr>
          <p:nvPr/>
        </p:nvSpPr>
        <p:spPr>
          <a:xfrm>
            <a:off x="628650" y="365126"/>
            <a:ext cx="113395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charset="0"/>
                <a:ea typeface="Arial" charset="0"/>
                <a:cs typeface="Arial" charset="0"/>
              </a:defRPr>
            </a:lvl1pPr>
          </a:lstStyle>
          <a:p>
            <a:pPr lvl="0">
              <a:defRPr/>
            </a:pPr>
            <a:r>
              <a:rPr lang="en-US" dirty="0">
                <a:solidFill>
                  <a:sysClr val="window" lastClr="FFFFFF"/>
                </a:solidFill>
              </a:rPr>
              <a:t>Full Cloud Assessment Routing and Approval Process</a:t>
            </a:r>
            <a:endParaRPr lang="en-GB" dirty="0">
              <a:solidFill>
                <a:sysClr val="window" lastClr="FFFFFF"/>
              </a:solidFill>
            </a:endParaRPr>
          </a:p>
        </p:txBody>
      </p:sp>
      <p:sp>
        <p:nvSpPr>
          <p:cNvPr id="8" name="TextBox 7">
            <a:extLst>
              <a:ext uri="{FF2B5EF4-FFF2-40B4-BE49-F238E27FC236}">
                <a16:creationId xmlns:a16="http://schemas.microsoft.com/office/drawing/2014/main" id="{3D814099-73E2-471C-B9DC-D63C46A48604}"/>
              </a:ext>
            </a:extLst>
          </p:cNvPr>
          <p:cNvSpPr txBox="1"/>
          <p:nvPr/>
        </p:nvSpPr>
        <p:spPr>
          <a:xfrm>
            <a:off x="628650" y="2540000"/>
            <a:ext cx="2800350" cy="2862322"/>
          </a:xfrm>
          <a:prstGeom prst="rect">
            <a:avLst/>
          </a:prstGeom>
          <a:noFill/>
        </p:spPr>
        <p:txBody>
          <a:bodyPr wrap="square" rtlCol="0">
            <a:spAutoFit/>
          </a:bodyPr>
          <a:lstStyle/>
          <a:p>
            <a:r>
              <a:rPr lang="en-US" dirty="0"/>
              <a:t>Submission of new cloud assessment/re-assessment request </a:t>
            </a:r>
          </a:p>
          <a:p>
            <a:r>
              <a:rPr lang="en-US" dirty="0"/>
              <a:t>with data classification of:</a:t>
            </a:r>
          </a:p>
          <a:p>
            <a:endParaRPr lang="en-US" dirty="0"/>
          </a:p>
          <a:p>
            <a:pPr marL="285750" indent="-285750">
              <a:buFont typeface="Arial" panose="020B0604020202020204" pitchFamily="34" charset="0"/>
              <a:buChar char="•"/>
            </a:pPr>
            <a:r>
              <a:rPr lang="en-US" b="1" dirty="0">
                <a:solidFill>
                  <a:schemeClr val="accent1">
                    <a:lumMod val="75000"/>
                  </a:schemeClr>
                </a:solidFill>
              </a:rPr>
              <a:t>Unclassified data</a:t>
            </a:r>
          </a:p>
          <a:p>
            <a:pPr marL="285750" indent="-285750">
              <a:buFont typeface="Arial" panose="020B0604020202020204" pitchFamily="34" charset="0"/>
              <a:buChar char="•"/>
            </a:pPr>
            <a:endParaRPr lang="en-US"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Non-NUS data</a:t>
            </a:r>
          </a:p>
          <a:p>
            <a:endParaRPr lang="en-US" dirty="0"/>
          </a:p>
          <a:p>
            <a:endParaRPr lang="en-US" dirty="0"/>
          </a:p>
        </p:txBody>
      </p:sp>
      <p:pic>
        <p:nvPicPr>
          <p:cNvPr id="6" name="Picture 5">
            <a:extLst>
              <a:ext uri="{FF2B5EF4-FFF2-40B4-BE49-F238E27FC236}">
                <a16:creationId xmlns:a16="http://schemas.microsoft.com/office/drawing/2014/main" id="{97E918FE-FE53-4C7B-9556-4484E8944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428" y="2501530"/>
            <a:ext cx="8712796" cy="4138831"/>
          </a:xfrm>
          <a:prstGeom prst="rect">
            <a:avLst/>
          </a:prstGeom>
        </p:spPr>
      </p:pic>
      <p:sp>
        <p:nvSpPr>
          <p:cNvPr id="9" name="Rectangle: Rounded Corners 8">
            <a:extLst>
              <a:ext uri="{FF2B5EF4-FFF2-40B4-BE49-F238E27FC236}">
                <a16:creationId xmlns:a16="http://schemas.microsoft.com/office/drawing/2014/main" id="{E3321122-ECBE-4D0E-B5D9-2DC2EAD09BDE}"/>
              </a:ext>
            </a:extLst>
          </p:cNvPr>
          <p:cNvSpPr/>
          <p:nvPr/>
        </p:nvSpPr>
        <p:spPr>
          <a:xfrm>
            <a:off x="471853" y="3729497"/>
            <a:ext cx="2634343" cy="1284514"/>
          </a:xfrm>
          <a:prstGeom prst="roundRect">
            <a:avLst/>
          </a:prstGeom>
          <a:solidFill>
            <a:schemeClr val="accent1">
              <a:alpha val="25000"/>
            </a:schemeClr>
          </a:solid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 name="Oval 9">
            <a:extLst>
              <a:ext uri="{FF2B5EF4-FFF2-40B4-BE49-F238E27FC236}">
                <a16:creationId xmlns:a16="http://schemas.microsoft.com/office/drawing/2014/main" id="{C62236A0-17FA-4C36-9775-B28CC717BA1B}"/>
              </a:ext>
            </a:extLst>
          </p:cNvPr>
          <p:cNvSpPr/>
          <p:nvPr/>
        </p:nvSpPr>
        <p:spPr>
          <a:xfrm>
            <a:off x="3244541" y="4038600"/>
            <a:ext cx="2133002" cy="1363722"/>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Oval 10">
            <a:extLst>
              <a:ext uri="{FF2B5EF4-FFF2-40B4-BE49-F238E27FC236}">
                <a16:creationId xmlns:a16="http://schemas.microsoft.com/office/drawing/2014/main" id="{33F7869D-1B76-46F4-B6F9-C9C9F1DD8E46}"/>
              </a:ext>
            </a:extLst>
          </p:cNvPr>
          <p:cNvSpPr/>
          <p:nvPr/>
        </p:nvSpPr>
        <p:spPr>
          <a:xfrm>
            <a:off x="6618514" y="3015343"/>
            <a:ext cx="1208315" cy="1023257"/>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Oval 11">
            <a:extLst>
              <a:ext uri="{FF2B5EF4-FFF2-40B4-BE49-F238E27FC236}">
                <a16:creationId xmlns:a16="http://schemas.microsoft.com/office/drawing/2014/main" id="{419EA70B-F5A4-459A-9672-3CDB1A70E95F}"/>
              </a:ext>
            </a:extLst>
          </p:cNvPr>
          <p:cNvSpPr/>
          <p:nvPr/>
        </p:nvSpPr>
        <p:spPr>
          <a:xfrm>
            <a:off x="9394371" y="3069771"/>
            <a:ext cx="1870509" cy="1850572"/>
          </a:xfrm>
          <a:prstGeom prst="ellipse">
            <a:avLst/>
          </a:prstGeom>
          <a:solidFill>
            <a:srgbClr val="00B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quot;Not Allowed&quot; Symbol 12">
            <a:extLst>
              <a:ext uri="{FF2B5EF4-FFF2-40B4-BE49-F238E27FC236}">
                <a16:creationId xmlns:a16="http://schemas.microsoft.com/office/drawing/2014/main" id="{55EA9532-F08C-4B33-A3CC-DFEA8419ED88}"/>
              </a:ext>
            </a:extLst>
          </p:cNvPr>
          <p:cNvSpPr/>
          <p:nvPr/>
        </p:nvSpPr>
        <p:spPr>
          <a:xfrm>
            <a:off x="9720025" y="5577852"/>
            <a:ext cx="1219199" cy="1075532"/>
          </a:xfrm>
          <a:prstGeom prst="noSmoking">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Tree>
    <p:extLst>
      <p:ext uri="{BB962C8B-B14F-4D97-AF65-F5344CB8AC3E}">
        <p14:creationId xmlns:p14="http://schemas.microsoft.com/office/powerpoint/2010/main" val="21962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2" grpId="1"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7C5E64-1499-4A4A-878C-307193257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914" y="2305933"/>
            <a:ext cx="7666303" cy="4540741"/>
          </a:xfrm>
          <a:prstGeom prst="rect">
            <a:avLst/>
          </a:prstGeom>
        </p:spPr>
      </p:pic>
      <p:sp>
        <p:nvSpPr>
          <p:cNvPr id="25" name="Content Placeholder 1">
            <a:extLst>
              <a:ext uri="{FF2B5EF4-FFF2-40B4-BE49-F238E27FC236}">
                <a16:creationId xmlns:a16="http://schemas.microsoft.com/office/drawing/2014/main" id="{DD9EA5DF-0E6E-8471-C5CB-2AD9778CB1D7}"/>
              </a:ext>
            </a:extLst>
          </p:cNvPr>
          <p:cNvSpPr txBox="1">
            <a:spLocks/>
          </p:cNvSpPr>
          <p:nvPr/>
        </p:nvSpPr>
        <p:spPr>
          <a:xfrm>
            <a:off x="-2351" y="1919584"/>
            <a:ext cx="10163398" cy="4030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4"/>
              </a:buBlip>
              <a:defRPr sz="2800" kern="1200">
                <a:solidFill>
                  <a:srgbClr val="004282"/>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4"/>
              </a:buBlip>
              <a:defRPr sz="2400" kern="1200">
                <a:solidFill>
                  <a:srgbClr val="004282"/>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4"/>
              </a:buBlip>
              <a:defRPr sz="2000" kern="1200">
                <a:solidFill>
                  <a:srgbClr val="004282"/>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4"/>
              </a:buBlip>
              <a:defRPr sz="1800" kern="1200">
                <a:solidFill>
                  <a:srgbClr val="004282"/>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4"/>
              </a:buBlip>
              <a:defRPr sz="1800" kern="1200">
                <a:solidFill>
                  <a:srgbClr val="00428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marR="0" lvl="1" indent="0" algn="l" defTabSz="914400" rtl="0" eaLnBrk="1" fontAlgn="auto" latinLnBrk="0" hangingPunct="1">
              <a:lnSpc>
                <a:spcPct val="90000"/>
              </a:lnSpc>
              <a:spcBef>
                <a:spcPts val="500"/>
              </a:spcBef>
              <a:spcAft>
                <a:spcPts val="0"/>
              </a:spcAft>
              <a:buClrTx/>
              <a:buSzTx/>
              <a:buNone/>
              <a:tabLst/>
              <a:defRPr/>
            </a:pPr>
            <a:r>
              <a:rPr kumimoji="0" lang="en-SG" sz="2400" b="0" i="0" u="none" strike="noStrike" kern="1200" cap="none" spc="0" normalizeH="0" baseline="0" noProof="0" dirty="0">
                <a:ln>
                  <a:noFill/>
                </a:ln>
                <a:solidFill>
                  <a:srgbClr val="004282"/>
                </a:solidFill>
                <a:effectLst/>
                <a:uLnTx/>
                <a:uFillTx/>
                <a:latin typeface="Arial" charset="0"/>
                <a:cs typeface="Arial" charset="0"/>
              </a:rPr>
              <a:t>Case 2:	NUS Confidential without Personal Data, or NUS Restricted</a:t>
            </a:r>
          </a:p>
          <a:p>
            <a:pPr marL="234950" marR="0" lvl="1" indent="0" algn="l" defTabSz="914400" rtl="0" eaLnBrk="1" fontAlgn="auto" latinLnBrk="0" hangingPunct="1">
              <a:lnSpc>
                <a:spcPct val="90000"/>
              </a:lnSpc>
              <a:spcBef>
                <a:spcPts val="500"/>
              </a:spcBef>
              <a:spcAft>
                <a:spcPts val="0"/>
              </a:spcAft>
              <a:buClrTx/>
              <a:buSzTx/>
              <a:buFontTx/>
              <a:buNone/>
              <a:tabLst/>
              <a:defRPr/>
            </a:pPr>
            <a:endParaRPr kumimoji="0" lang="en-GB" sz="2400" b="0" i="0" u="none" strike="noStrike" kern="1200" cap="none" spc="0" normalizeH="0" baseline="0" noProof="0" dirty="0">
              <a:ln>
                <a:noFill/>
              </a:ln>
              <a:solidFill>
                <a:srgbClr val="004282"/>
              </a:solidFill>
              <a:effectLst/>
              <a:uLnTx/>
              <a:uFillTx/>
              <a:latin typeface="Arial" charset="0"/>
              <a:cs typeface="Arial" charset="0"/>
            </a:endParaRPr>
          </a:p>
          <a:p>
            <a:pPr marL="234950" lvl="1" indent="0">
              <a:buNone/>
              <a:defRPr/>
            </a:pPr>
            <a:endParaRPr lang="en-US" dirty="0"/>
          </a:p>
          <a:p>
            <a:pPr marL="234950" lvl="1" indent="0">
              <a:buNone/>
              <a:defRPr/>
            </a:pPr>
            <a:endParaRPr kumimoji="0" lang="en-GB" sz="2400" b="0" i="0" u="none" strike="noStrike" kern="1200" cap="none" spc="0" normalizeH="0" baseline="0" noProof="0" dirty="0">
              <a:ln>
                <a:noFill/>
              </a:ln>
              <a:solidFill>
                <a:srgbClr val="004282"/>
              </a:solidFill>
              <a:effectLst/>
              <a:uLnTx/>
              <a:uFillTx/>
              <a:latin typeface="Arial" charset="0"/>
              <a:cs typeface="Arial" charset="0"/>
            </a:endParaRPr>
          </a:p>
        </p:txBody>
      </p:sp>
      <p:sp>
        <p:nvSpPr>
          <p:cNvPr id="7" name="Rectangle 6">
            <a:extLst>
              <a:ext uri="{FF2B5EF4-FFF2-40B4-BE49-F238E27FC236}">
                <a16:creationId xmlns:a16="http://schemas.microsoft.com/office/drawing/2014/main" id="{C6E5BD00-87BF-9814-9564-E08C0D126686}"/>
              </a:ext>
            </a:extLst>
          </p:cNvPr>
          <p:cNvSpPr/>
          <p:nvPr/>
        </p:nvSpPr>
        <p:spPr>
          <a:xfrm>
            <a:off x="0" y="0"/>
            <a:ext cx="12192000" cy="1754372"/>
          </a:xfrm>
          <a:prstGeom prst="rect">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8" name="TextBox 7">
            <a:extLst>
              <a:ext uri="{FF2B5EF4-FFF2-40B4-BE49-F238E27FC236}">
                <a16:creationId xmlns:a16="http://schemas.microsoft.com/office/drawing/2014/main" id="{F90CC222-F733-4C21-AF0C-6F33E590C2B8}"/>
              </a:ext>
            </a:extLst>
          </p:cNvPr>
          <p:cNvSpPr txBox="1"/>
          <p:nvPr/>
        </p:nvSpPr>
        <p:spPr>
          <a:xfrm>
            <a:off x="628650" y="2540000"/>
            <a:ext cx="2800350" cy="3139321"/>
          </a:xfrm>
          <a:prstGeom prst="rect">
            <a:avLst/>
          </a:prstGeom>
          <a:noFill/>
        </p:spPr>
        <p:txBody>
          <a:bodyPr wrap="square" rtlCol="0">
            <a:spAutoFit/>
          </a:bodyPr>
          <a:lstStyle/>
          <a:p>
            <a:r>
              <a:rPr lang="en-US" dirty="0"/>
              <a:t>Submission of new cloud assessment/re-assessment  request </a:t>
            </a:r>
          </a:p>
          <a:p>
            <a:r>
              <a:rPr lang="en-US" dirty="0"/>
              <a:t>with data classification of:</a:t>
            </a:r>
          </a:p>
          <a:p>
            <a:endParaRPr lang="en-US" dirty="0"/>
          </a:p>
          <a:p>
            <a:pPr marL="285750" indent="-285750">
              <a:buFont typeface="Arial" panose="020B0604020202020204" pitchFamily="34" charset="0"/>
              <a:buChar char="•"/>
            </a:pPr>
            <a:r>
              <a:rPr lang="en-US" b="1" dirty="0">
                <a:solidFill>
                  <a:schemeClr val="accent1">
                    <a:lumMod val="75000"/>
                  </a:schemeClr>
                </a:solidFill>
              </a:rPr>
              <a:t>NUS Confidential without Personal Data</a:t>
            </a:r>
          </a:p>
          <a:p>
            <a:pPr marL="285750" indent="-285750">
              <a:buFont typeface="Arial" panose="020B0604020202020204" pitchFamily="34" charset="0"/>
              <a:buChar char="•"/>
            </a:pPr>
            <a:endParaRPr lang="en-US"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NUS Restricted data</a:t>
            </a:r>
          </a:p>
          <a:p>
            <a:endParaRPr lang="en-US" dirty="0"/>
          </a:p>
          <a:p>
            <a:endParaRPr lang="en-US" dirty="0"/>
          </a:p>
        </p:txBody>
      </p:sp>
      <p:sp>
        <p:nvSpPr>
          <p:cNvPr id="9" name="Rectangle: Rounded Corners 8">
            <a:extLst>
              <a:ext uri="{FF2B5EF4-FFF2-40B4-BE49-F238E27FC236}">
                <a16:creationId xmlns:a16="http://schemas.microsoft.com/office/drawing/2014/main" id="{23E8E052-7CB9-487A-A010-ED3A14ACE167}"/>
              </a:ext>
            </a:extLst>
          </p:cNvPr>
          <p:cNvSpPr/>
          <p:nvPr/>
        </p:nvSpPr>
        <p:spPr>
          <a:xfrm>
            <a:off x="474642" y="3765330"/>
            <a:ext cx="2994279" cy="1524000"/>
          </a:xfrm>
          <a:prstGeom prst="roundRect">
            <a:avLst/>
          </a:prstGeom>
          <a:solidFill>
            <a:schemeClr val="accent1">
              <a:alpha val="25000"/>
            </a:schemeClr>
          </a:solid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Oval 9">
            <a:extLst>
              <a:ext uri="{FF2B5EF4-FFF2-40B4-BE49-F238E27FC236}">
                <a16:creationId xmlns:a16="http://schemas.microsoft.com/office/drawing/2014/main" id="{0E27C3F3-FE7E-48D4-99F3-7929E56AAADA}"/>
              </a:ext>
            </a:extLst>
          </p:cNvPr>
          <p:cNvSpPr/>
          <p:nvPr/>
        </p:nvSpPr>
        <p:spPr>
          <a:xfrm>
            <a:off x="3897172" y="3032778"/>
            <a:ext cx="731076" cy="722042"/>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Oval 10">
            <a:extLst>
              <a:ext uri="{FF2B5EF4-FFF2-40B4-BE49-F238E27FC236}">
                <a16:creationId xmlns:a16="http://schemas.microsoft.com/office/drawing/2014/main" id="{DF8286D7-E011-4751-BF93-FC5E24D7C099}"/>
              </a:ext>
            </a:extLst>
          </p:cNvPr>
          <p:cNvSpPr/>
          <p:nvPr/>
        </p:nvSpPr>
        <p:spPr>
          <a:xfrm>
            <a:off x="5081662" y="2891494"/>
            <a:ext cx="1836000" cy="1008000"/>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Oval 13">
            <a:extLst>
              <a:ext uri="{FF2B5EF4-FFF2-40B4-BE49-F238E27FC236}">
                <a16:creationId xmlns:a16="http://schemas.microsoft.com/office/drawing/2014/main" id="{C1726075-6E3C-418E-A4F0-98CF43E7A499}"/>
              </a:ext>
            </a:extLst>
          </p:cNvPr>
          <p:cNvSpPr/>
          <p:nvPr/>
        </p:nvSpPr>
        <p:spPr>
          <a:xfrm>
            <a:off x="6850050" y="4309240"/>
            <a:ext cx="833209" cy="791859"/>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Oval 17">
            <a:extLst>
              <a:ext uri="{FF2B5EF4-FFF2-40B4-BE49-F238E27FC236}">
                <a16:creationId xmlns:a16="http://schemas.microsoft.com/office/drawing/2014/main" id="{F26A9459-D49F-48B8-BD3D-25A2C58CB685}"/>
              </a:ext>
            </a:extLst>
          </p:cNvPr>
          <p:cNvSpPr/>
          <p:nvPr/>
        </p:nvSpPr>
        <p:spPr>
          <a:xfrm>
            <a:off x="8213519" y="3836666"/>
            <a:ext cx="703468" cy="696384"/>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Oval 18">
            <a:extLst>
              <a:ext uri="{FF2B5EF4-FFF2-40B4-BE49-F238E27FC236}">
                <a16:creationId xmlns:a16="http://schemas.microsoft.com/office/drawing/2014/main" id="{7C15539B-E608-42AD-B1CE-0038CDA67DFB}"/>
              </a:ext>
            </a:extLst>
          </p:cNvPr>
          <p:cNvSpPr/>
          <p:nvPr/>
        </p:nvSpPr>
        <p:spPr>
          <a:xfrm>
            <a:off x="9091450" y="3628700"/>
            <a:ext cx="851338" cy="822794"/>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Oval 19">
            <a:extLst>
              <a:ext uri="{FF2B5EF4-FFF2-40B4-BE49-F238E27FC236}">
                <a16:creationId xmlns:a16="http://schemas.microsoft.com/office/drawing/2014/main" id="{677787AA-0213-4D39-80DA-32369067BD9D}"/>
              </a:ext>
            </a:extLst>
          </p:cNvPr>
          <p:cNvSpPr/>
          <p:nvPr/>
        </p:nvSpPr>
        <p:spPr>
          <a:xfrm>
            <a:off x="9722882" y="2391343"/>
            <a:ext cx="1219200" cy="1124561"/>
          </a:xfrm>
          <a:prstGeom prst="ellipse">
            <a:avLst/>
          </a:prstGeom>
          <a:solidFill>
            <a:srgbClr val="00B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quot;Not Allowed&quot; Symbol 20">
            <a:extLst>
              <a:ext uri="{FF2B5EF4-FFF2-40B4-BE49-F238E27FC236}">
                <a16:creationId xmlns:a16="http://schemas.microsoft.com/office/drawing/2014/main" id="{73B49538-77B0-43BE-BDB4-923003B8F356}"/>
              </a:ext>
            </a:extLst>
          </p:cNvPr>
          <p:cNvSpPr/>
          <p:nvPr/>
        </p:nvSpPr>
        <p:spPr>
          <a:xfrm>
            <a:off x="10566375" y="4751564"/>
            <a:ext cx="1219199" cy="1075532"/>
          </a:xfrm>
          <a:prstGeom prst="noSmoking">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22" name="Title 1">
            <a:extLst>
              <a:ext uri="{FF2B5EF4-FFF2-40B4-BE49-F238E27FC236}">
                <a16:creationId xmlns:a16="http://schemas.microsoft.com/office/drawing/2014/main" id="{40B63B67-ABCA-4299-BB21-EAC74A4C30D6}"/>
              </a:ext>
            </a:extLst>
          </p:cNvPr>
          <p:cNvSpPr txBox="1">
            <a:spLocks/>
          </p:cNvSpPr>
          <p:nvPr/>
        </p:nvSpPr>
        <p:spPr>
          <a:xfrm>
            <a:off x="628650" y="365126"/>
            <a:ext cx="113395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charset="0"/>
                <a:ea typeface="Arial" charset="0"/>
                <a:cs typeface="Arial" charset="0"/>
              </a:defRPr>
            </a:lvl1pPr>
          </a:lstStyle>
          <a:p>
            <a:pPr lvl="0">
              <a:defRPr/>
            </a:pPr>
            <a:r>
              <a:rPr lang="en-US" dirty="0">
                <a:solidFill>
                  <a:sysClr val="window" lastClr="FFFFFF"/>
                </a:solidFill>
              </a:rPr>
              <a:t>Full Cloud Assessment Routing and Approval Process</a:t>
            </a:r>
            <a:endParaRPr lang="en-GB" dirty="0">
              <a:solidFill>
                <a:sysClr val="window" lastClr="FFFFFF"/>
              </a:solidFill>
            </a:endParaRPr>
          </a:p>
        </p:txBody>
      </p:sp>
      <p:sp>
        <p:nvSpPr>
          <p:cNvPr id="23" name="&quot;Not Allowed&quot; Symbol 22">
            <a:extLst>
              <a:ext uri="{FF2B5EF4-FFF2-40B4-BE49-F238E27FC236}">
                <a16:creationId xmlns:a16="http://schemas.microsoft.com/office/drawing/2014/main" id="{7864BDF7-DD6B-490B-8CDF-432182D12766}"/>
              </a:ext>
            </a:extLst>
          </p:cNvPr>
          <p:cNvSpPr/>
          <p:nvPr/>
        </p:nvSpPr>
        <p:spPr>
          <a:xfrm>
            <a:off x="10566375" y="4751564"/>
            <a:ext cx="1219199" cy="1075532"/>
          </a:xfrm>
          <a:prstGeom prst="noSmoking">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Tree>
    <p:extLst>
      <p:ext uri="{BB962C8B-B14F-4D97-AF65-F5344CB8AC3E}">
        <p14:creationId xmlns:p14="http://schemas.microsoft.com/office/powerpoint/2010/main" val="98664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8" grpId="0" animBg="1"/>
      <p:bldP spid="19" grpId="0" animBg="1"/>
      <p:bldP spid="20" grpId="0" animBg="1"/>
      <p:bldP spid="20" grpId="1"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18D9E1-0E6C-4880-8DEE-D82B3ABA4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9360" y="2385134"/>
            <a:ext cx="7591261" cy="4451269"/>
          </a:xfrm>
          <a:prstGeom prst="rect">
            <a:avLst/>
          </a:prstGeom>
        </p:spPr>
      </p:pic>
      <p:sp>
        <p:nvSpPr>
          <p:cNvPr id="25" name="Content Placeholder 1">
            <a:extLst>
              <a:ext uri="{FF2B5EF4-FFF2-40B4-BE49-F238E27FC236}">
                <a16:creationId xmlns:a16="http://schemas.microsoft.com/office/drawing/2014/main" id="{DD9EA5DF-0E6E-8471-C5CB-2AD9778CB1D7}"/>
              </a:ext>
            </a:extLst>
          </p:cNvPr>
          <p:cNvSpPr txBox="1">
            <a:spLocks/>
          </p:cNvSpPr>
          <p:nvPr/>
        </p:nvSpPr>
        <p:spPr>
          <a:xfrm>
            <a:off x="85561" y="1919584"/>
            <a:ext cx="10163398" cy="4030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4"/>
              </a:buBlip>
              <a:defRPr sz="2800" kern="1200">
                <a:solidFill>
                  <a:srgbClr val="004282"/>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4"/>
              </a:buBlip>
              <a:defRPr sz="2400" kern="1200">
                <a:solidFill>
                  <a:srgbClr val="004282"/>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4"/>
              </a:buBlip>
              <a:defRPr sz="2000" kern="1200">
                <a:solidFill>
                  <a:srgbClr val="004282"/>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4"/>
              </a:buBlip>
              <a:defRPr sz="1800" kern="1200">
                <a:solidFill>
                  <a:srgbClr val="004282"/>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4"/>
              </a:buBlip>
              <a:defRPr sz="1800" kern="1200">
                <a:solidFill>
                  <a:srgbClr val="00428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marR="0" lvl="1" indent="0" algn="l" defTabSz="914400" rtl="0" eaLnBrk="1" fontAlgn="auto" latinLnBrk="0" hangingPunct="1">
              <a:lnSpc>
                <a:spcPct val="90000"/>
              </a:lnSpc>
              <a:spcBef>
                <a:spcPts val="500"/>
              </a:spcBef>
              <a:spcAft>
                <a:spcPts val="0"/>
              </a:spcAft>
              <a:buClrTx/>
              <a:buSzTx/>
              <a:buNone/>
              <a:tabLst/>
              <a:defRPr/>
            </a:pPr>
            <a:r>
              <a:rPr lang="en-SG" dirty="0"/>
              <a:t>Case 3</a:t>
            </a:r>
            <a:r>
              <a:rPr kumimoji="0" lang="en-SG" sz="2400" b="0" i="0" u="none" strike="noStrike" kern="1200" cap="none" spc="0" normalizeH="0" baseline="0" noProof="0" dirty="0">
                <a:ln>
                  <a:noFill/>
                </a:ln>
                <a:solidFill>
                  <a:srgbClr val="004282"/>
                </a:solidFill>
                <a:effectLst/>
                <a:uLnTx/>
                <a:uFillTx/>
                <a:latin typeface="Arial" charset="0"/>
                <a:cs typeface="Arial" charset="0"/>
              </a:rPr>
              <a:t>:	NUS Confidential with Personal Data</a:t>
            </a:r>
            <a:endParaRPr lang="en-SG" dirty="0"/>
          </a:p>
          <a:p>
            <a:pPr marL="57785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SG" sz="2400" b="0" i="0" u="none" strike="noStrike" kern="1200" cap="none" spc="0" normalizeH="0" baseline="0" noProof="0" dirty="0">
              <a:ln>
                <a:noFill/>
              </a:ln>
              <a:solidFill>
                <a:srgbClr val="004282"/>
              </a:solidFill>
              <a:effectLst/>
              <a:uLnTx/>
              <a:uFillTx/>
              <a:latin typeface="Arial" charset="0"/>
              <a:cs typeface="Arial" charset="0"/>
            </a:endParaRPr>
          </a:p>
          <a:p>
            <a:pPr marL="234950" marR="0" lvl="1" indent="0" algn="l" defTabSz="914400" rtl="0" eaLnBrk="1" fontAlgn="auto" latinLnBrk="0" hangingPunct="1">
              <a:lnSpc>
                <a:spcPct val="90000"/>
              </a:lnSpc>
              <a:spcBef>
                <a:spcPts val="500"/>
              </a:spcBef>
              <a:spcAft>
                <a:spcPts val="0"/>
              </a:spcAft>
              <a:buClrTx/>
              <a:buSzTx/>
              <a:buFontTx/>
              <a:buNone/>
              <a:tabLst/>
              <a:defRPr/>
            </a:pPr>
            <a:endParaRPr kumimoji="0" lang="en-GB" sz="2400" b="0" i="0" u="none" strike="noStrike" kern="1200" cap="none" spc="0" normalizeH="0" baseline="0" noProof="0" dirty="0">
              <a:ln>
                <a:noFill/>
              </a:ln>
              <a:solidFill>
                <a:srgbClr val="004282"/>
              </a:solidFill>
              <a:effectLst/>
              <a:uLnTx/>
              <a:uFillTx/>
              <a:latin typeface="Arial" charset="0"/>
              <a:cs typeface="Arial" charset="0"/>
            </a:endParaRPr>
          </a:p>
          <a:p>
            <a:pPr marL="234950" lvl="1" indent="0">
              <a:buNone/>
              <a:defRPr/>
            </a:pPr>
            <a:endParaRPr lang="en-US" dirty="0"/>
          </a:p>
          <a:p>
            <a:pPr marL="234950" lvl="1" indent="0">
              <a:buNone/>
              <a:defRPr/>
            </a:pPr>
            <a:endParaRPr kumimoji="0" lang="en-GB" sz="2400" b="0" i="0" u="none" strike="noStrike" kern="1200" cap="none" spc="0" normalizeH="0" baseline="0" noProof="0" dirty="0">
              <a:ln>
                <a:noFill/>
              </a:ln>
              <a:solidFill>
                <a:srgbClr val="004282"/>
              </a:solidFill>
              <a:effectLst/>
              <a:uLnTx/>
              <a:uFillTx/>
              <a:latin typeface="Arial" charset="0"/>
              <a:cs typeface="Arial" charset="0"/>
            </a:endParaRPr>
          </a:p>
        </p:txBody>
      </p:sp>
      <p:sp>
        <p:nvSpPr>
          <p:cNvPr id="7" name="Rectangle 6">
            <a:extLst>
              <a:ext uri="{FF2B5EF4-FFF2-40B4-BE49-F238E27FC236}">
                <a16:creationId xmlns:a16="http://schemas.microsoft.com/office/drawing/2014/main" id="{C6E5BD00-87BF-9814-9564-E08C0D126686}"/>
              </a:ext>
            </a:extLst>
          </p:cNvPr>
          <p:cNvSpPr/>
          <p:nvPr/>
        </p:nvSpPr>
        <p:spPr>
          <a:xfrm>
            <a:off x="0" y="0"/>
            <a:ext cx="12192000" cy="1754372"/>
          </a:xfrm>
          <a:prstGeom prst="rect">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8" name="TextBox 7">
            <a:extLst>
              <a:ext uri="{FF2B5EF4-FFF2-40B4-BE49-F238E27FC236}">
                <a16:creationId xmlns:a16="http://schemas.microsoft.com/office/drawing/2014/main" id="{1D7FD3E1-BBE5-46A3-9F13-26930D04B9DC}"/>
              </a:ext>
            </a:extLst>
          </p:cNvPr>
          <p:cNvSpPr txBox="1"/>
          <p:nvPr/>
        </p:nvSpPr>
        <p:spPr>
          <a:xfrm>
            <a:off x="628650" y="2540000"/>
            <a:ext cx="2800350" cy="2585323"/>
          </a:xfrm>
          <a:prstGeom prst="rect">
            <a:avLst/>
          </a:prstGeom>
          <a:noFill/>
        </p:spPr>
        <p:txBody>
          <a:bodyPr wrap="square" rtlCol="0">
            <a:spAutoFit/>
          </a:bodyPr>
          <a:lstStyle/>
          <a:p>
            <a:r>
              <a:rPr lang="en-US" dirty="0"/>
              <a:t>Submission of new cloud assessment/re-assessment request with </a:t>
            </a:r>
          </a:p>
          <a:p>
            <a:r>
              <a:rPr lang="en-US" dirty="0"/>
              <a:t>data classification of:</a:t>
            </a:r>
          </a:p>
          <a:p>
            <a:endParaRPr lang="en-US" dirty="0"/>
          </a:p>
          <a:p>
            <a:pPr marL="285750" indent="-285750">
              <a:buFont typeface="Arial" panose="020B0604020202020204" pitchFamily="34" charset="0"/>
              <a:buChar char="•"/>
            </a:pPr>
            <a:r>
              <a:rPr lang="en-US" b="1" dirty="0">
                <a:solidFill>
                  <a:schemeClr val="accent1">
                    <a:lumMod val="75000"/>
                  </a:schemeClr>
                </a:solidFill>
              </a:rPr>
              <a:t>NUS Confidential with Personal Data</a:t>
            </a:r>
          </a:p>
          <a:p>
            <a:endParaRPr lang="en-US" dirty="0"/>
          </a:p>
          <a:p>
            <a:endParaRPr lang="en-US" dirty="0"/>
          </a:p>
        </p:txBody>
      </p:sp>
      <p:sp>
        <p:nvSpPr>
          <p:cNvPr id="2" name="Oval 1">
            <a:extLst>
              <a:ext uri="{FF2B5EF4-FFF2-40B4-BE49-F238E27FC236}">
                <a16:creationId xmlns:a16="http://schemas.microsoft.com/office/drawing/2014/main" id="{3CC1CA94-B9BE-4E72-A9FD-7C929F9AE426}"/>
              </a:ext>
            </a:extLst>
          </p:cNvPr>
          <p:cNvSpPr/>
          <p:nvPr/>
        </p:nvSpPr>
        <p:spPr>
          <a:xfrm>
            <a:off x="4004819" y="2982200"/>
            <a:ext cx="710056" cy="732552"/>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Oval 8">
            <a:extLst>
              <a:ext uri="{FF2B5EF4-FFF2-40B4-BE49-F238E27FC236}">
                <a16:creationId xmlns:a16="http://schemas.microsoft.com/office/drawing/2014/main" id="{FF39B7DD-45D4-40B7-A383-E2D75B5B60A5}"/>
              </a:ext>
            </a:extLst>
          </p:cNvPr>
          <p:cNvSpPr/>
          <p:nvPr/>
        </p:nvSpPr>
        <p:spPr>
          <a:xfrm>
            <a:off x="5194199" y="2953165"/>
            <a:ext cx="1774160" cy="749012"/>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Oval 10">
            <a:extLst>
              <a:ext uri="{FF2B5EF4-FFF2-40B4-BE49-F238E27FC236}">
                <a16:creationId xmlns:a16="http://schemas.microsoft.com/office/drawing/2014/main" id="{F7F39261-82A7-4F49-AF02-22B8A659EA9A}"/>
              </a:ext>
            </a:extLst>
          </p:cNvPr>
          <p:cNvSpPr/>
          <p:nvPr/>
        </p:nvSpPr>
        <p:spPr>
          <a:xfrm>
            <a:off x="4143074" y="4374102"/>
            <a:ext cx="801329" cy="809443"/>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Oval 13">
            <a:extLst>
              <a:ext uri="{FF2B5EF4-FFF2-40B4-BE49-F238E27FC236}">
                <a16:creationId xmlns:a16="http://schemas.microsoft.com/office/drawing/2014/main" id="{A2093A4E-BC10-4EC4-9452-F66026DDD62C}"/>
              </a:ext>
            </a:extLst>
          </p:cNvPr>
          <p:cNvSpPr/>
          <p:nvPr/>
        </p:nvSpPr>
        <p:spPr>
          <a:xfrm>
            <a:off x="6925986" y="3395947"/>
            <a:ext cx="612000" cy="252000"/>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Oval 16">
            <a:extLst>
              <a:ext uri="{FF2B5EF4-FFF2-40B4-BE49-F238E27FC236}">
                <a16:creationId xmlns:a16="http://schemas.microsoft.com/office/drawing/2014/main" id="{3F7E3AEF-CD6B-4A3E-A4AD-40157C18C98F}"/>
              </a:ext>
            </a:extLst>
          </p:cNvPr>
          <p:cNvSpPr/>
          <p:nvPr/>
        </p:nvSpPr>
        <p:spPr>
          <a:xfrm>
            <a:off x="6313715" y="4357383"/>
            <a:ext cx="703468" cy="696384"/>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Oval 20">
            <a:extLst>
              <a:ext uri="{FF2B5EF4-FFF2-40B4-BE49-F238E27FC236}">
                <a16:creationId xmlns:a16="http://schemas.microsoft.com/office/drawing/2014/main" id="{FF8C768B-94DE-4A00-A5F1-9BAED196EE74}"/>
              </a:ext>
            </a:extLst>
          </p:cNvPr>
          <p:cNvSpPr/>
          <p:nvPr/>
        </p:nvSpPr>
        <p:spPr>
          <a:xfrm>
            <a:off x="8213899" y="3831694"/>
            <a:ext cx="718348" cy="648075"/>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 name="Oval 23">
            <a:extLst>
              <a:ext uri="{FF2B5EF4-FFF2-40B4-BE49-F238E27FC236}">
                <a16:creationId xmlns:a16="http://schemas.microsoft.com/office/drawing/2014/main" id="{D0A4E34D-CBF9-405F-B58D-1632961F76B1}"/>
              </a:ext>
            </a:extLst>
          </p:cNvPr>
          <p:cNvSpPr/>
          <p:nvPr/>
        </p:nvSpPr>
        <p:spPr>
          <a:xfrm>
            <a:off x="9064439" y="3725638"/>
            <a:ext cx="718348" cy="648075"/>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Oval 25">
            <a:extLst>
              <a:ext uri="{FF2B5EF4-FFF2-40B4-BE49-F238E27FC236}">
                <a16:creationId xmlns:a16="http://schemas.microsoft.com/office/drawing/2014/main" id="{ECD10372-716C-4621-8A3F-61AA5E15B663}"/>
              </a:ext>
            </a:extLst>
          </p:cNvPr>
          <p:cNvSpPr/>
          <p:nvPr/>
        </p:nvSpPr>
        <p:spPr>
          <a:xfrm>
            <a:off x="9761664" y="2346567"/>
            <a:ext cx="1219200" cy="1124561"/>
          </a:xfrm>
          <a:prstGeom prst="ellipse">
            <a:avLst/>
          </a:prstGeom>
          <a:solidFill>
            <a:srgbClr val="00B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quot;Not Allowed&quot; Symbol 3">
            <a:extLst>
              <a:ext uri="{FF2B5EF4-FFF2-40B4-BE49-F238E27FC236}">
                <a16:creationId xmlns:a16="http://schemas.microsoft.com/office/drawing/2014/main" id="{79F9FE8A-BF4D-49C7-886B-DE16EDF6B878}"/>
              </a:ext>
            </a:extLst>
          </p:cNvPr>
          <p:cNvSpPr/>
          <p:nvPr/>
        </p:nvSpPr>
        <p:spPr>
          <a:xfrm>
            <a:off x="10493569" y="4557123"/>
            <a:ext cx="1219199" cy="1075532"/>
          </a:xfrm>
          <a:prstGeom prst="noSmoking">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27" name="Rectangle: Rounded Corners 26">
            <a:extLst>
              <a:ext uri="{FF2B5EF4-FFF2-40B4-BE49-F238E27FC236}">
                <a16:creationId xmlns:a16="http://schemas.microsoft.com/office/drawing/2014/main" id="{600E3AEF-0485-44B0-87B4-21BCA7510A8E}"/>
              </a:ext>
            </a:extLst>
          </p:cNvPr>
          <p:cNvSpPr/>
          <p:nvPr/>
        </p:nvSpPr>
        <p:spPr>
          <a:xfrm>
            <a:off x="479232" y="3735256"/>
            <a:ext cx="2994279" cy="1043567"/>
          </a:xfrm>
          <a:prstGeom prst="roundRect">
            <a:avLst/>
          </a:prstGeom>
          <a:solidFill>
            <a:schemeClr val="accent1">
              <a:alpha val="25000"/>
            </a:schemeClr>
          </a:solid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Title 1">
            <a:extLst>
              <a:ext uri="{FF2B5EF4-FFF2-40B4-BE49-F238E27FC236}">
                <a16:creationId xmlns:a16="http://schemas.microsoft.com/office/drawing/2014/main" id="{8B1426E3-B902-437B-A65B-2BF47D728BFB}"/>
              </a:ext>
            </a:extLst>
          </p:cNvPr>
          <p:cNvSpPr txBox="1">
            <a:spLocks/>
          </p:cNvSpPr>
          <p:nvPr/>
        </p:nvSpPr>
        <p:spPr>
          <a:xfrm>
            <a:off x="628650" y="365126"/>
            <a:ext cx="113395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charset="0"/>
                <a:ea typeface="Arial" charset="0"/>
                <a:cs typeface="Arial" charset="0"/>
              </a:defRPr>
            </a:lvl1pPr>
          </a:lstStyle>
          <a:p>
            <a:pPr lvl="0">
              <a:defRPr/>
            </a:pPr>
            <a:r>
              <a:rPr lang="en-US" dirty="0">
                <a:solidFill>
                  <a:sysClr val="window" lastClr="FFFFFF"/>
                </a:solidFill>
              </a:rPr>
              <a:t>Full Cloud Assessment Routing and Approval Process</a:t>
            </a:r>
            <a:endParaRPr lang="en-GB" dirty="0">
              <a:solidFill>
                <a:sysClr val="window" lastClr="FFFFFF"/>
              </a:solidFill>
            </a:endParaRPr>
          </a:p>
        </p:txBody>
      </p:sp>
    </p:spTree>
    <p:extLst>
      <p:ext uri="{BB962C8B-B14F-4D97-AF65-F5344CB8AC3E}">
        <p14:creationId xmlns:p14="http://schemas.microsoft.com/office/powerpoint/2010/main" val="372177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4" grpId="0" animBg="1"/>
      <p:bldP spid="17" grpId="0" animBg="1"/>
      <p:bldP spid="21" grpId="0" animBg="1"/>
      <p:bldP spid="24" grpId="0" animBg="1"/>
      <p:bldP spid="26" grpId="0" animBg="1"/>
      <p:bldP spid="26" grpId="1"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1">
            <a:extLst>
              <a:ext uri="{FF2B5EF4-FFF2-40B4-BE49-F238E27FC236}">
                <a16:creationId xmlns:a16="http://schemas.microsoft.com/office/drawing/2014/main" id="{DD9EA5DF-0E6E-8471-C5CB-2AD9778CB1D7}"/>
              </a:ext>
            </a:extLst>
          </p:cNvPr>
          <p:cNvSpPr txBox="1">
            <a:spLocks/>
          </p:cNvSpPr>
          <p:nvPr/>
        </p:nvSpPr>
        <p:spPr>
          <a:xfrm>
            <a:off x="646677" y="1983337"/>
            <a:ext cx="7684773" cy="19282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rgbClr val="004282"/>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kern="1200">
                <a:solidFill>
                  <a:srgbClr val="004282"/>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kern="1200">
                <a:solidFill>
                  <a:srgbClr val="004282"/>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kern="1200">
                <a:solidFill>
                  <a:srgbClr val="004282"/>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kern="1200">
                <a:solidFill>
                  <a:srgbClr val="00428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Blip>
                <a:blip r:embed="rId3"/>
              </a:buBlip>
              <a:tabLst/>
              <a:defRPr/>
            </a:pPr>
            <a:r>
              <a:rPr lang="en-SG" dirty="0">
                <a:solidFill>
                  <a:srgbClr val="ED7F0D"/>
                </a:solidFill>
              </a:rPr>
              <a:t>FAQ</a:t>
            </a:r>
            <a:endParaRPr kumimoji="0" lang="en-SG" sz="2800" b="0" i="0" u="none" strike="noStrike" kern="1200" cap="none" spc="0" normalizeH="0" baseline="0" noProof="0" dirty="0">
              <a:ln>
                <a:noFill/>
              </a:ln>
              <a:solidFill>
                <a:srgbClr val="ED7F0D"/>
              </a:solidFill>
              <a:effectLst/>
              <a:uLnTx/>
              <a:uFillTx/>
              <a:latin typeface="Arial" charset="0"/>
              <a:cs typeface="Arial" charset="0"/>
            </a:endParaRPr>
          </a:p>
          <a:p>
            <a:pPr marL="69215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SG" sz="2400" b="1" i="0" u="none" strike="noStrike" kern="1200" cap="none" spc="0" normalizeH="0" baseline="0" noProof="0" dirty="0">
                <a:ln>
                  <a:noFill/>
                </a:ln>
                <a:solidFill>
                  <a:srgbClr val="004282"/>
                </a:solidFill>
                <a:effectLst/>
                <a:uLnTx/>
                <a:uFillTx/>
                <a:latin typeface="Arial" charset="0"/>
                <a:cs typeface="Arial" charset="0"/>
              </a:rPr>
              <a:t>Who is responsible to determine NUS data classification </a:t>
            </a:r>
            <a:r>
              <a:rPr lang="en-SG" b="1" dirty="0"/>
              <a:t>of University data</a:t>
            </a:r>
            <a:r>
              <a:rPr kumimoji="0" lang="en-SG" sz="2400" b="1" i="0" u="none" strike="noStrike" kern="1200" cap="none" spc="0" normalizeH="0" baseline="0" noProof="0" dirty="0">
                <a:ln>
                  <a:noFill/>
                </a:ln>
                <a:solidFill>
                  <a:srgbClr val="004282"/>
                </a:solidFill>
                <a:effectLst/>
                <a:uLnTx/>
                <a:uFillTx/>
                <a:latin typeface="Arial" charset="0"/>
                <a:cs typeface="Arial" charset="0"/>
              </a:rPr>
              <a:t>?</a:t>
            </a:r>
          </a:p>
          <a:p>
            <a:pPr marL="692150" marR="0" lvl="1" indent="-457200" algn="l" defTabSz="914400" rtl="0" eaLnBrk="1" fontAlgn="auto" latinLnBrk="0" hangingPunct="1">
              <a:lnSpc>
                <a:spcPct val="90000"/>
              </a:lnSpc>
              <a:spcBef>
                <a:spcPts val="500"/>
              </a:spcBef>
              <a:spcAft>
                <a:spcPts val="0"/>
              </a:spcAft>
              <a:buClrTx/>
              <a:buSzTx/>
              <a:buFont typeface="+mj-lt"/>
              <a:buAutoNum type="arabicPeriod"/>
              <a:tabLst/>
              <a:defRPr/>
            </a:pPr>
            <a:endParaRPr lang="en-SG" dirty="0"/>
          </a:p>
          <a:p>
            <a:pPr marL="234950" marR="0" lvl="1" indent="0" algn="l" defTabSz="914400" rtl="0" eaLnBrk="1" fontAlgn="auto" latinLnBrk="0" hangingPunct="1">
              <a:lnSpc>
                <a:spcPct val="90000"/>
              </a:lnSpc>
              <a:spcBef>
                <a:spcPts val="500"/>
              </a:spcBef>
              <a:spcAft>
                <a:spcPts val="0"/>
              </a:spcAft>
              <a:buClrTx/>
              <a:buSzTx/>
              <a:buNone/>
              <a:tabLst/>
              <a:defRPr/>
            </a:pPr>
            <a:endParaRPr kumimoji="0" lang="en-SG" sz="2400" b="0" i="0" u="none" strike="noStrike" kern="1200" cap="none" spc="0" normalizeH="0" baseline="0" noProof="0" dirty="0">
              <a:ln>
                <a:noFill/>
              </a:ln>
              <a:solidFill>
                <a:srgbClr val="004282"/>
              </a:solidFill>
              <a:effectLst/>
              <a:uLnTx/>
              <a:uFillTx/>
              <a:latin typeface="Arial" charset="0"/>
              <a:cs typeface="Arial" charset="0"/>
            </a:endParaRPr>
          </a:p>
        </p:txBody>
      </p:sp>
      <p:sp>
        <p:nvSpPr>
          <p:cNvPr id="7" name="Rectangle 6">
            <a:extLst>
              <a:ext uri="{FF2B5EF4-FFF2-40B4-BE49-F238E27FC236}">
                <a16:creationId xmlns:a16="http://schemas.microsoft.com/office/drawing/2014/main" id="{C6E5BD00-87BF-9814-9564-E08C0D126686}"/>
              </a:ext>
            </a:extLst>
          </p:cNvPr>
          <p:cNvSpPr/>
          <p:nvPr/>
        </p:nvSpPr>
        <p:spPr>
          <a:xfrm>
            <a:off x="0" y="0"/>
            <a:ext cx="12192000" cy="1754372"/>
          </a:xfrm>
          <a:prstGeom prst="rect">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3" name="Title 1">
            <a:extLst>
              <a:ext uri="{FF2B5EF4-FFF2-40B4-BE49-F238E27FC236}">
                <a16:creationId xmlns:a16="http://schemas.microsoft.com/office/drawing/2014/main" id="{E5481D18-7BA2-6559-2221-C8E26481C1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ysClr val="window" lastClr="FFFFFF"/>
                </a:solidFill>
                <a:effectLst/>
                <a:uLnTx/>
                <a:uFillTx/>
                <a:latin typeface="Arial" charset="0"/>
                <a:cs typeface="Arial" charset="0"/>
              </a:rPr>
              <a:t>NUS Cloud Assessment</a:t>
            </a:r>
          </a:p>
        </p:txBody>
      </p:sp>
      <p:pic>
        <p:nvPicPr>
          <p:cNvPr id="3" name="Picture 2">
            <a:extLst>
              <a:ext uri="{FF2B5EF4-FFF2-40B4-BE49-F238E27FC236}">
                <a16:creationId xmlns:a16="http://schemas.microsoft.com/office/drawing/2014/main" id="{0622F49F-7C7F-4668-8615-338B0F59044A}"/>
              </a:ext>
            </a:extLst>
          </p:cNvPr>
          <p:cNvPicPr>
            <a:picLocks noChangeAspect="1"/>
          </p:cNvPicPr>
          <p:nvPr/>
        </p:nvPicPr>
        <p:blipFill>
          <a:blip r:embed="rId4"/>
          <a:stretch>
            <a:fillRect/>
          </a:stretch>
        </p:blipFill>
        <p:spPr>
          <a:xfrm>
            <a:off x="9671869" y="3998003"/>
            <a:ext cx="1952403" cy="1952403"/>
          </a:xfrm>
          <a:prstGeom prst="rect">
            <a:avLst/>
          </a:prstGeom>
        </p:spPr>
      </p:pic>
      <p:pic>
        <p:nvPicPr>
          <p:cNvPr id="4" name="Picture 3">
            <a:extLst>
              <a:ext uri="{FF2B5EF4-FFF2-40B4-BE49-F238E27FC236}">
                <a16:creationId xmlns:a16="http://schemas.microsoft.com/office/drawing/2014/main" id="{98F46ECB-3AB6-496E-A38F-E718CEAFF5CF}"/>
              </a:ext>
            </a:extLst>
          </p:cNvPr>
          <p:cNvPicPr>
            <a:picLocks noChangeAspect="1"/>
          </p:cNvPicPr>
          <p:nvPr/>
        </p:nvPicPr>
        <p:blipFill>
          <a:blip r:embed="rId5"/>
          <a:stretch>
            <a:fillRect/>
          </a:stretch>
        </p:blipFill>
        <p:spPr>
          <a:xfrm>
            <a:off x="8913116" y="5336835"/>
            <a:ext cx="1344066" cy="1344066"/>
          </a:xfrm>
          <a:prstGeom prst="rect">
            <a:avLst/>
          </a:prstGeom>
        </p:spPr>
      </p:pic>
      <p:pic>
        <p:nvPicPr>
          <p:cNvPr id="5" name="Picture 4">
            <a:extLst>
              <a:ext uri="{FF2B5EF4-FFF2-40B4-BE49-F238E27FC236}">
                <a16:creationId xmlns:a16="http://schemas.microsoft.com/office/drawing/2014/main" id="{9CBE5E4C-49AC-4274-A6F3-18CB62B6AED5}"/>
              </a:ext>
            </a:extLst>
          </p:cNvPr>
          <p:cNvPicPr>
            <a:picLocks noChangeAspect="1"/>
          </p:cNvPicPr>
          <p:nvPr/>
        </p:nvPicPr>
        <p:blipFill>
          <a:blip r:embed="rId6"/>
          <a:stretch>
            <a:fillRect/>
          </a:stretch>
        </p:blipFill>
        <p:spPr>
          <a:xfrm>
            <a:off x="8331450" y="1765456"/>
            <a:ext cx="3860550" cy="2168981"/>
          </a:xfrm>
          <a:prstGeom prst="rect">
            <a:avLst/>
          </a:prstGeom>
        </p:spPr>
      </p:pic>
      <p:sp>
        <p:nvSpPr>
          <p:cNvPr id="2" name="TextBox 1">
            <a:extLst>
              <a:ext uri="{FF2B5EF4-FFF2-40B4-BE49-F238E27FC236}">
                <a16:creationId xmlns:a16="http://schemas.microsoft.com/office/drawing/2014/main" id="{F4124818-C105-45BC-8A3D-541D7C6F422A}"/>
              </a:ext>
            </a:extLst>
          </p:cNvPr>
          <p:cNvSpPr txBox="1"/>
          <p:nvPr/>
        </p:nvSpPr>
        <p:spPr>
          <a:xfrm>
            <a:off x="1005900" y="3504555"/>
            <a:ext cx="7325550" cy="923330"/>
          </a:xfrm>
          <a:prstGeom prst="rect">
            <a:avLst/>
          </a:prstGeom>
          <a:noFill/>
        </p:spPr>
        <p:txBody>
          <a:bodyPr wrap="square" rtlCol="0">
            <a:spAutoFit/>
          </a:bodyPr>
          <a:lstStyle/>
          <a:p>
            <a:pPr marL="234950" lvl="1">
              <a:lnSpc>
                <a:spcPct val="90000"/>
              </a:lnSpc>
              <a:spcBef>
                <a:spcPts val="500"/>
              </a:spcBef>
              <a:defRPr/>
            </a:pPr>
            <a:r>
              <a:rPr lang="en-GB" sz="2000" dirty="0">
                <a:solidFill>
                  <a:srgbClr val="004282"/>
                </a:solidFill>
                <a:latin typeface="Arial" charset="0"/>
                <a:cs typeface="Arial" charset="0"/>
              </a:rPr>
              <a:t>In accordance with the NUS Data Management Policy, it is the responsibility of the Data Steward of a department. Please refer to the policy for more information.</a:t>
            </a:r>
          </a:p>
        </p:txBody>
      </p:sp>
    </p:spTree>
    <p:extLst>
      <p:ext uri="{BB962C8B-B14F-4D97-AF65-F5344CB8AC3E}">
        <p14:creationId xmlns:p14="http://schemas.microsoft.com/office/powerpoint/2010/main" val="3634677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1">
            <a:extLst>
              <a:ext uri="{FF2B5EF4-FFF2-40B4-BE49-F238E27FC236}">
                <a16:creationId xmlns:a16="http://schemas.microsoft.com/office/drawing/2014/main" id="{DD9EA5DF-0E6E-8471-C5CB-2AD9778CB1D7}"/>
              </a:ext>
            </a:extLst>
          </p:cNvPr>
          <p:cNvSpPr txBox="1">
            <a:spLocks/>
          </p:cNvSpPr>
          <p:nvPr/>
        </p:nvSpPr>
        <p:spPr>
          <a:xfrm>
            <a:off x="646677" y="1983337"/>
            <a:ext cx="9610505" cy="40308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Tx/>
              <a:buBlip>
                <a:blip r:embed="rId3"/>
              </a:buBlip>
              <a:defRPr sz="2800" kern="1200">
                <a:solidFill>
                  <a:srgbClr val="004282"/>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kern="1200">
                <a:solidFill>
                  <a:srgbClr val="004282"/>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kern="1200">
                <a:solidFill>
                  <a:srgbClr val="004282"/>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kern="1200">
                <a:solidFill>
                  <a:srgbClr val="004282"/>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kern="1200">
                <a:solidFill>
                  <a:srgbClr val="00428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Blip>
                <a:blip r:embed="rId3"/>
              </a:buBlip>
              <a:tabLst/>
              <a:defRPr/>
            </a:pPr>
            <a:r>
              <a:rPr kumimoji="0" lang="en-SG" sz="2800" b="0" i="0" u="none" strike="noStrike" kern="1200" cap="none" spc="0" normalizeH="0" baseline="0" noProof="0" dirty="0">
                <a:ln>
                  <a:noFill/>
                </a:ln>
                <a:solidFill>
                  <a:srgbClr val="ED7F0D"/>
                </a:solidFill>
                <a:effectLst/>
                <a:uLnTx/>
                <a:uFillTx/>
                <a:latin typeface="Arial" charset="0"/>
                <a:cs typeface="Arial" charset="0"/>
              </a:rPr>
              <a:t>Agenda</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SG" sz="2800" b="0" i="0" u="none" strike="noStrike" kern="1200" cap="none" spc="0" normalizeH="0" baseline="0" noProof="0" dirty="0">
              <a:ln>
                <a:noFill/>
              </a:ln>
              <a:solidFill>
                <a:srgbClr val="ED7F0D"/>
              </a:solidFill>
              <a:effectLst/>
              <a:uLnTx/>
              <a:uFillTx/>
              <a:latin typeface="Arial" charset="0"/>
              <a:cs typeface="Arial" charset="0"/>
            </a:endParaRPr>
          </a:p>
          <a:p>
            <a:pPr marL="69215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SG" sz="2400" b="0" i="0" u="none" strike="noStrike" kern="1200" cap="none" spc="0" normalizeH="0" baseline="0" noProof="0" dirty="0">
                <a:ln>
                  <a:noFill/>
                </a:ln>
                <a:solidFill>
                  <a:srgbClr val="004282"/>
                </a:solidFill>
                <a:effectLst/>
                <a:uLnTx/>
                <a:uFillTx/>
                <a:latin typeface="Arial" charset="0"/>
                <a:cs typeface="Arial" charset="0"/>
              </a:rPr>
              <a:t>What is Cloud Assessment?</a:t>
            </a:r>
            <a:endParaRPr lang="en-SG" dirty="0"/>
          </a:p>
          <a:p>
            <a:pPr marL="692150" lvl="1" indent="-457200">
              <a:buFont typeface="+mj-lt"/>
              <a:buAutoNum type="arabicPeriod"/>
              <a:defRPr/>
            </a:pPr>
            <a:r>
              <a:rPr kumimoji="0" lang="en-SG" sz="2400" b="0" i="0" u="none" strike="noStrike" kern="1200" cap="none" spc="0" normalizeH="0" baseline="0" noProof="0" dirty="0">
                <a:ln>
                  <a:noFill/>
                </a:ln>
                <a:solidFill>
                  <a:srgbClr val="004282"/>
                </a:solidFill>
                <a:effectLst/>
                <a:uLnTx/>
                <a:uFillTx/>
                <a:latin typeface="Arial" charset="0"/>
                <a:cs typeface="Arial" charset="0"/>
              </a:rPr>
              <a:t>Why?</a:t>
            </a:r>
            <a:r>
              <a:rPr lang="en-SG" dirty="0"/>
              <a:t> When? How?</a:t>
            </a:r>
            <a:endParaRPr kumimoji="0" lang="en-SG" sz="2400" b="0" i="0" u="none" strike="noStrike" kern="1200" cap="none" spc="0" normalizeH="0" baseline="0" noProof="0" dirty="0">
              <a:ln>
                <a:noFill/>
              </a:ln>
              <a:solidFill>
                <a:srgbClr val="004282"/>
              </a:solidFill>
              <a:effectLst/>
              <a:uLnTx/>
              <a:uFillTx/>
              <a:latin typeface="Arial" charset="0"/>
              <a:cs typeface="Arial" charset="0"/>
            </a:endParaRPr>
          </a:p>
          <a:p>
            <a:pPr marL="69215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lang="en-SG" dirty="0"/>
              <a:t>The Cloud Assessment Decision Flow</a:t>
            </a:r>
          </a:p>
          <a:p>
            <a:pPr marL="69215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lang="en-SG" dirty="0"/>
              <a:t>Assessed Cloud Routing and Approval Process</a:t>
            </a:r>
          </a:p>
          <a:p>
            <a:pPr marL="69215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SG" sz="2400" b="0" i="0" u="none" strike="noStrike" kern="1200" cap="none" spc="0" normalizeH="0" baseline="0" noProof="0" dirty="0">
                <a:ln>
                  <a:noFill/>
                </a:ln>
                <a:solidFill>
                  <a:srgbClr val="004282"/>
                </a:solidFill>
                <a:effectLst/>
                <a:uLnTx/>
                <a:uFillTx/>
                <a:latin typeface="Arial" charset="0"/>
                <a:cs typeface="Arial" charset="0"/>
              </a:rPr>
              <a:t>Full Cloud Assessment Request</a:t>
            </a:r>
          </a:p>
          <a:p>
            <a:pPr marL="69215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SG" sz="2400" b="0" i="0" u="none" strike="noStrike" kern="1200" cap="none" spc="0" normalizeH="0" baseline="0" noProof="0" dirty="0">
                <a:ln>
                  <a:noFill/>
                </a:ln>
                <a:solidFill>
                  <a:srgbClr val="004282"/>
                </a:solidFill>
                <a:effectLst/>
                <a:uLnTx/>
                <a:uFillTx/>
                <a:latin typeface="Arial" charset="0"/>
                <a:cs typeface="Arial" charset="0"/>
              </a:rPr>
              <a:t>Full Cloud Assessment Routing and Approval Process</a:t>
            </a:r>
          </a:p>
          <a:p>
            <a:pPr marL="692150" lvl="1" indent="-457200">
              <a:buFont typeface="+mj-lt"/>
              <a:buAutoNum type="arabicPeriod"/>
              <a:defRPr/>
            </a:pPr>
            <a:r>
              <a:rPr lang="en-SG" dirty="0"/>
              <a:t>How to use </a:t>
            </a:r>
            <a:r>
              <a:rPr lang="en-SG" dirty="0" err="1"/>
              <a:t>nCloudAssess</a:t>
            </a:r>
            <a:r>
              <a:rPr lang="en-SG" dirty="0"/>
              <a:t> Application</a:t>
            </a:r>
          </a:p>
          <a:p>
            <a:pPr marL="692150" lvl="1" indent="-457200">
              <a:buFont typeface="+mj-lt"/>
              <a:buAutoNum type="arabicPeriod"/>
              <a:defRPr/>
            </a:pPr>
            <a:r>
              <a:rPr kumimoji="0" lang="en-SG" b="0" i="0" u="none" strike="noStrike" kern="1200" cap="none" spc="0" normalizeH="0" baseline="0" noProof="0" dirty="0">
                <a:ln>
                  <a:noFill/>
                </a:ln>
                <a:solidFill>
                  <a:srgbClr val="004282"/>
                </a:solidFill>
                <a:effectLst/>
                <a:uLnTx/>
                <a:uFillTx/>
                <a:latin typeface="Arial" charset="0"/>
                <a:cs typeface="Arial" charset="0"/>
              </a:rPr>
              <a:t>FAQ + </a:t>
            </a:r>
            <a:r>
              <a:rPr kumimoji="0" lang="en-SG" sz="2400" b="0" i="0" u="none" strike="noStrike" kern="1200" cap="none" spc="0" normalizeH="0" baseline="0" noProof="0" dirty="0">
                <a:ln>
                  <a:noFill/>
                </a:ln>
                <a:solidFill>
                  <a:srgbClr val="004282"/>
                </a:solidFill>
                <a:effectLst/>
                <a:uLnTx/>
                <a:uFillTx/>
                <a:latin typeface="Arial" charset="0"/>
                <a:cs typeface="Arial" charset="0"/>
              </a:rPr>
              <a:t>Q&amp;A</a:t>
            </a:r>
          </a:p>
          <a:p>
            <a:pPr marL="692150" marR="0" lvl="1" indent="-457200" algn="l" defTabSz="914400" rtl="0" eaLnBrk="1" fontAlgn="auto" latinLnBrk="0" hangingPunct="1">
              <a:lnSpc>
                <a:spcPct val="90000"/>
              </a:lnSpc>
              <a:spcBef>
                <a:spcPts val="500"/>
              </a:spcBef>
              <a:spcAft>
                <a:spcPts val="0"/>
              </a:spcAft>
              <a:buClrTx/>
              <a:buSzTx/>
              <a:buFont typeface="+mj-lt"/>
              <a:buAutoNum type="arabicPeriod"/>
              <a:tabLst/>
              <a:defRPr/>
            </a:pPr>
            <a:endParaRPr kumimoji="0" lang="en-SG" sz="2400" b="0" i="0" u="none" strike="noStrike" kern="1200" cap="none" spc="0" normalizeH="0" baseline="0" noProof="0" dirty="0">
              <a:ln>
                <a:noFill/>
              </a:ln>
              <a:solidFill>
                <a:srgbClr val="004282"/>
              </a:solidFill>
              <a:effectLst/>
              <a:uLnTx/>
              <a:uFillTx/>
              <a:latin typeface="Arial" charset="0"/>
              <a:cs typeface="Arial" charset="0"/>
            </a:endParaRPr>
          </a:p>
          <a:p>
            <a:pPr marL="234950" marR="0" lvl="1" indent="0" algn="l" defTabSz="914400" rtl="0" eaLnBrk="1" fontAlgn="auto" latinLnBrk="0" hangingPunct="1">
              <a:lnSpc>
                <a:spcPct val="90000"/>
              </a:lnSpc>
              <a:spcBef>
                <a:spcPts val="500"/>
              </a:spcBef>
              <a:spcAft>
                <a:spcPts val="0"/>
              </a:spcAft>
              <a:buClrTx/>
              <a:buSzTx/>
              <a:buFontTx/>
              <a:buNone/>
              <a:tabLst/>
              <a:defRPr/>
            </a:pPr>
            <a:endParaRPr kumimoji="0" lang="en-GB" sz="2400" b="0" i="0" u="none" strike="noStrike" kern="1200" cap="none" spc="0" normalizeH="0" baseline="0" noProof="0" dirty="0">
              <a:ln>
                <a:noFill/>
              </a:ln>
              <a:solidFill>
                <a:srgbClr val="004282"/>
              </a:solidFill>
              <a:effectLst/>
              <a:uLnTx/>
              <a:uFillTx/>
              <a:latin typeface="Arial" charset="0"/>
              <a:cs typeface="Arial" charset="0"/>
            </a:endParaRPr>
          </a:p>
        </p:txBody>
      </p:sp>
      <p:sp>
        <p:nvSpPr>
          <p:cNvPr id="7" name="Rectangle 6">
            <a:extLst>
              <a:ext uri="{FF2B5EF4-FFF2-40B4-BE49-F238E27FC236}">
                <a16:creationId xmlns:a16="http://schemas.microsoft.com/office/drawing/2014/main" id="{C6E5BD00-87BF-9814-9564-E08C0D126686}"/>
              </a:ext>
            </a:extLst>
          </p:cNvPr>
          <p:cNvSpPr/>
          <p:nvPr/>
        </p:nvSpPr>
        <p:spPr>
          <a:xfrm>
            <a:off x="0" y="0"/>
            <a:ext cx="12192000" cy="1754372"/>
          </a:xfrm>
          <a:prstGeom prst="rect">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3" name="Title 1">
            <a:extLst>
              <a:ext uri="{FF2B5EF4-FFF2-40B4-BE49-F238E27FC236}">
                <a16:creationId xmlns:a16="http://schemas.microsoft.com/office/drawing/2014/main" id="{E5481D18-7BA2-6559-2221-C8E26481C1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ysClr val="window" lastClr="FFFFFF"/>
                </a:solidFill>
                <a:effectLst/>
                <a:uLnTx/>
                <a:uFillTx/>
                <a:latin typeface="Arial" charset="0"/>
                <a:cs typeface="Arial" charset="0"/>
              </a:rPr>
              <a:t>NUS Cloud Assessment</a:t>
            </a:r>
          </a:p>
        </p:txBody>
      </p:sp>
      <p:pic>
        <p:nvPicPr>
          <p:cNvPr id="3" name="Picture 2">
            <a:extLst>
              <a:ext uri="{FF2B5EF4-FFF2-40B4-BE49-F238E27FC236}">
                <a16:creationId xmlns:a16="http://schemas.microsoft.com/office/drawing/2014/main" id="{0622F49F-7C7F-4668-8615-338B0F59044A}"/>
              </a:ext>
            </a:extLst>
          </p:cNvPr>
          <p:cNvPicPr>
            <a:picLocks noChangeAspect="1"/>
          </p:cNvPicPr>
          <p:nvPr/>
        </p:nvPicPr>
        <p:blipFill>
          <a:blip r:embed="rId4"/>
          <a:stretch>
            <a:fillRect/>
          </a:stretch>
        </p:blipFill>
        <p:spPr>
          <a:xfrm>
            <a:off x="9671869" y="3998003"/>
            <a:ext cx="1952403" cy="1952403"/>
          </a:xfrm>
          <a:prstGeom prst="rect">
            <a:avLst/>
          </a:prstGeom>
        </p:spPr>
      </p:pic>
      <p:pic>
        <p:nvPicPr>
          <p:cNvPr id="4" name="Picture 3">
            <a:extLst>
              <a:ext uri="{FF2B5EF4-FFF2-40B4-BE49-F238E27FC236}">
                <a16:creationId xmlns:a16="http://schemas.microsoft.com/office/drawing/2014/main" id="{98F46ECB-3AB6-496E-A38F-E718CEAFF5CF}"/>
              </a:ext>
            </a:extLst>
          </p:cNvPr>
          <p:cNvPicPr>
            <a:picLocks noChangeAspect="1"/>
          </p:cNvPicPr>
          <p:nvPr/>
        </p:nvPicPr>
        <p:blipFill>
          <a:blip r:embed="rId5"/>
          <a:stretch>
            <a:fillRect/>
          </a:stretch>
        </p:blipFill>
        <p:spPr>
          <a:xfrm>
            <a:off x="8913116" y="5336835"/>
            <a:ext cx="1344066" cy="1344066"/>
          </a:xfrm>
          <a:prstGeom prst="rect">
            <a:avLst/>
          </a:prstGeom>
        </p:spPr>
      </p:pic>
      <p:pic>
        <p:nvPicPr>
          <p:cNvPr id="5" name="Picture 4">
            <a:extLst>
              <a:ext uri="{FF2B5EF4-FFF2-40B4-BE49-F238E27FC236}">
                <a16:creationId xmlns:a16="http://schemas.microsoft.com/office/drawing/2014/main" id="{9CBE5E4C-49AC-4274-A6F3-18CB62B6AED5}"/>
              </a:ext>
            </a:extLst>
          </p:cNvPr>
          <p:cNvPicPr>
            <a:picLocks noChangeAspect="1"/>
          </p:cNvPicPr>
          <p:nvPr/>
        </p:nvPicPr>
        <p:blipFill>
          <a:blip r:embed="rId6"/>
          <a:stretch>
            <a:fillRect/>
          </a:stretch>
        </p:blipFill>
        <p:spPr>
          <a:xfrm>
            <a:off x="8322365" y="1765456"/>
            <a:ext cx="3869635" cy="2174085"/>
          </a:xfrm>
          <a:prstGeom prst="rect">
            <a:avLst/>
          </a:prstGeom>
        </p:spPr>
      </p:pic>
    </p:spTree>
    <p:extLst>
      <p:ext uri="{BB962C8B-B14F-4D97-AF65-F5344CB8AC3E}">
        <p14:creationId xmlns:p14="http://schemas.microsoft.com/office/powerpoint/2010/main" val="4167729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1">
            <a:extLst>
              <a:ext uri="{FF2B5EF4-FFF2-40B4-BE49-F238E27FC236}">
                <a16:creationId xmlns:a16="http://schemas.microsoft.com/office/drawing/2014/main" id="{DD9EA5DF-0E6E-8471-C5CB-2AD9778CB1D7}"/>
              </a:ext>
            </a:extLst>
          </p:cNvPr>
          <p:cNvSpPr txBox="1">
            <a:spLocks/>
          </p:cNvSpPr>
          <p:nvPr/>
        </p:nvSpPr>
        <p:spPr>
          <a:xfrm>
            <a:off x="646677" y="1983337"/>
            <a:ext cx="7684773" cy="19282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rgbClr val="004282"/>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kern="1200">
                <a:solidFill>
                  <a:srgbClr val="004282"/>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kern="1200">
                <a:solidFill>
                  <a:srgbClr val="004282"/>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kern="1200">
                <a:solidFill>
                  <a:srgbClr val="004282"/>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kern="1200">
                <a:solidFill>
                  <a:srgbClr val="00428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Blip>
                <a:blip r:embed="rId3"/>
              </a:buBlip>
              <a:tabLst/>
              <a:defRPr/>
            </a:pPr>
            <a:r>
              <a:rPr lang="en-SG" dirty="0">
                <a:solidFill>
                  <a:srgbClr val="ED7F0D"/>
                </a:solidFill>
              </a:rPr>
              <a:t>FAQ</a:t>
            </a:r>
            <a:endParaRPr kumimoji="0" lang="en-SG" sz="2800" b="0" i="0" u="none" strike="noStrike" kern="1200" cap="none" spc="0" normalizeH="0" baseline="0" noProof="0" dirty="0">
              <a:ln>
                <a:noFill/>
              </a:ln>
              <a:solidFill>
                <a:srgbClr val="ED7F0D"/>
              </a:solidFill>
              <a:effectLst/>
              <a:uLnTx/>
              <a:uFillTx/>
              <a:latin typeface="Arial" charset="0"/>
              <a:cs typeface="Arial" charset="0"/>
            </a:endParaRPr>
          </a:p>
          <a:p>
            <a:pPr marL="692150" marR="0" lvl="1" indent="-457200" algn="l" defTabSz="914400" rtl="0" eaLnBrk="1" fontAlgn="auto" latinLnBrk="0" hangingPunct="1">
              <a:lnSpc>
                <a:spcPct val="90000"/>
              </a:lnSpc>
              <a:spcBef>
                <a:spcPts val="500"/>
              </a:spcBef>
              <a:spcAft>
                <a:spcPts val="0"/>
              </a:spcAft>
              <a:buClrTx/>
              <a:buSzTx/>
              <a:buFont typeface="+mj-lt"/>
              <a:buAutoNum type="arabicPeriod" startAt="2"/>
              <a:tabLst/>
              <a:defRPr/>
            </a:pPr>
            <a:r>
              <a:rPr kumimoji="0" lang="en-SG" sz="2400" b="1" i="0" u="none" strike="noStrike" kern="1200" cap="none" spc="0" normalizeH="0" baseline="0" noProof="0" dirty="0">
                <a:ln>
                  <a:noFill/>
                </a:ln>
                <a:solidFill>
                  <a:srgbClr val="004282"/>
                </a:solidFill>
                <a:effectLst/>
                <a:uLnTx/>
                <a:uFillTx/>
                <a:latin typeface="Arial" charset="0"/>
                <a:cs typeface="Arial" charset="0"/>
              </a:rPr>
              <a:t>How long will it take to complete a submitted cloud assessment?</a:t>
            </a:r>
          </a:p>
          <a:p>
            <a:pPr marL="692150" marR="0" lvl="1" indent="-457200" algn="l" defTabSz="914400" rtl="0" eaLnBrk="1" fontAlgn="auto" latinLnBrk="0" hangingPunct="1">
              <a:lnSpc>
                <a:spcPct val="90000"/>
              </a:lnSpc>
              <a:spcBef>
                <a:spcPts val="500"/>
              </a:spcBef>
              <a:spcAft>
                <a:spcPts val="0"/>
              </a:spcAft>
              <a:buClrTx/>
              <a:buSzTx/>
              <a:buFont typeface="+mj-lt"/>
              <a:buAutoNum type="arabicPeriod" startAt="2"/>
              <a:tabLst/>
              <a:defRPr/>
            </a:pPr>
            <a:endParaRPr lang="en-SG" dirty="0"/>
          </a:p>
          <a:p>
            <a:pPr marL="234950" marR="0" lvl="1" indent="0" algn="l" defTabSz="914400" rtl="0" eaLnBrk="1" fontAlgn="auto" latinLnBrk="0" hangingPunct="1">
              <a:lnSpc>
                <a:spcPct val="90000"/>
              </a:lnSpc>
              <a:spcBef>
                <a:spcPts val="500"/>
              </a:spcBef>
              <a:spcAft>
                <a:spcPts val="0"/>
              </a:spcAft>
              <a:buClrTx/>
              <a:buSzTx/>
              <a:buNone/>
              <a:tabLst/>
              <a:defRPr/>
            </a:pPr>
            <a:endParaRPr kumimoji="0" lang="en-SG" sz="2400" b="0" i="0" u="none" strike="noStrike" kern="1200" cap="none" spc="0" normalizeH="0" baseline="0" noProof="0" dirty="0">
              <a:ln>
                <a:noFill/>
              </a:ln>
              <a:solidFill>
                <a:srgbClr val="004282"/>
              </a:solidFill>
              <a:effectLst/>
              <a:uLnTx/>
              <a:uFillTx/>
              <a:latin typeface="Arial" charset="0"/>
              <a:cs typeface="Arial" charset="0"/>
            </a:endParaRPr>
          </a:p>
        </p:txBody>
      </p:sp>
      <p:sp>
        <p:nvSpPr>
          <p:cNvPr id="7" name="Rectangle 6">
            <a:extLst>
              <a:ext uri="{FF2B5EF4-FFF2-40B4-BE49-F238E27FC236}">
                <a16:creationId xmlns:a16="http://schemas.microsoft.com/office/drawing/2014/main" id="{C6E5BD00-87BF-9814-9564-E08C0D126686}"/>
              </a:ext>
            </a:extLst>
          </p:cNvPr>
          <p:cNvSpPr/>
          <p:nvPr/>
        </p:nvSpPr>
        <p:spPr>
          <a:xfrm>
            <a:off x="0" y="0"/>
            <a:ext cx="12192000" cy="1754372"/>
          </a:xfrm>
          <a:prstGeom prst="rect">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3" name="Title 1">
            <a:extLst>
              <a:ext uri="{FF2B5EF4-FFF2-40B4-BE49-F238E27FC236}">
                <a16:creationId xmlns:a16="http://schemas.microsoft.com/office/drawing/2014/main" id="{E5481D18-7BA2-6559-2221-C8E26481C1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ysClr val="window" lastClr="FFFFFF"/>
                </a:solidFill>
                <a:effectLst/>
                <a:uLnTx/>
                <a:uFillTx/>
                <a:latin typeface="Arial" charset="0"/>
                <a:cs typeface="Arial" charset="0"/>
              </a:rPr>
              <a:t>NUS Cloud Assessment</a:t>
            </a:r>
          </a:p>
        </p:txBody>
      </p:sp>
      <p:pic>
        <p:nvPicPr>
          <p:cNvPr id="3" name="Picture 2">
            <a:extLst>
              <a:ext uri="{FF2B5EF4-FFF2-40B4-BE49-F238E27FC236}">
                <a16:creationId xmlns:a16="http://schemas.microsoft.com/office/drawing/2014/main" id="{0622F49F-7C7F-4668-8615-338B0F59044A}"/>
              </a:ext>
            </a:extLst>
          </p:cNvPr>
          <p:cNvPicPr>
            <a:picLocks noChangeAspect="1"/>
          </p:cNvPicPr>
          <p:nvPr/>
        </p:nvPicPr>
        <p:blipFill>
          <a:blip r:embed="rId4"/>
          <a:stretch>
            <a:fillRect/>
          </a:stretch>
        </p:blipFill>
        <p:spPr>
          <a:xfrm>
            <a:off x="9671869" y="3998003"/>
            <a:ext cx="1952403" cy="1952403"/>
          </a:xfrm>
          <a:prstGeom prst="rect">
            <a:avLst/>
          </a:prstGeom>
        </p:spPr>
      </p:pic>
      <p:pic>
        <p:nvPicPr>
          <p:cNvPr id="4" name="Picture 3">
            <a:extLst>
              <a:ext uri="{FF2B5EF4-FFF2-40B4-BE49-F238E27FC236}">
                <a16:creationId xmlns:a16="http://schemas.microsoft.com/office/drawing/2014/main" id="{98F46ECB-3AB6-496E-A38F-E718CEAFF5CF}"/>
              </a:ext>
            </a:extLst>
          </p:cNvPr>
          <p:cNvPicPr>
            <a:picLocks noChangeAspect="1"/>
          </p:cNvPicPr>
          <p:nvPr/>
        </p:nvPicPr>
        <p:blipFill>
          <a:blip r:embed="rId5"/>
          <a:stretch>
            <a:fillRect/>
          </a:stretch>
        </p:blipFill>
        <p:spPr>
          <a:xfrm>
            <a:off x="8913116" y="5336835"/>
            <a:ext cx="1344066" cy="1344066"/>
          </a:xfrm>
          <a:prstGeom prst="rect">
            <a:avLst/>
          </a:prstGeom>
        </p:spPr>
      </p:pic>
      <p:pic>
        <p:nvPicPr>
          <p:cNvPr id="5" name="Picture 4">
            <a:extLst>
              <a:ext uri="{FF2B5EF4-FFF2-40B4-BE49-F238E27FC236}">
                <a16:creationId xmlns:a16="http://schemas.microsoft.com/office/drawing/2014/main" id="{9CBE5E4C-49AC-4274-A6F3-18CB62B6AED5}"/>
              </a:ext>
            </a:extLst>
          </p:cNvPr>
          <p:cNvPicPr>
            <a:picLocks noChangeAspect="1"/>
          </p:cNvPicPr>
          <p:nvPr/>
        </p:nvPicPr>
        <p:blipFill>
          <a:blip r:embed="rId6"/>
          <a:stretch>
            <a:fillRect/>
          </a:stretch>
        </p:blipFill>
        <p:spPr>
          <a:xfrm>
            <a:off x="8331450" y="1765456"/>
            <a:ext cx="3860550" cy="2168981"/>
          </a:xfrm>
          <a:prstGeom prst="rect">
            <a:avLst/>
          </a:prstGeom>
        </p:spPr>
      </p:pic>
      <p:sp>
        <p:nvSpPr>
          <p:cNvPr id="2" name="TextBox 1">
            <a:extLst>
              <a:ext uri="{FF2B5EF4-FFF2-40B4-BE49-F238E27FC236}">
                <a16:creationId xmlns:a16="http://schemas.microsoft.com/office/drawing/2014/main" id="{F4124818-C105-45BC-8A3D-541D7C6F422A}"/>
              </a:ext>
            </a:extLst>
          </p:cNvPr>
          <p:cNvSpPr txBox="1"/>
          <p:nvPr/>
        </p:nvSpPr>
        <p:spPr>
          <a:xfrm>
            <a:off x="1005900" y="3450813"/>
            <a:ext cx="7325550" cy="2903359"/>
          </a:xfrm>
          <a:prstGeom prst="rect">
            <a:avLst/>
          </a:prstGeom>
          <a:noFill/>
        </p:spPr>
        <p:txBody>
          <a:bodyPr wrap="square" rtlCol="0">
            <a:spAutoFit/>
          </a:bodyPr>
          <a:lstStyle/>
          <a:p>
            <a:pPr marL="234950" lvl="1">
              <a:lnSpc>
                <a:spcPct val="90000"/>
              </a:lnSpc>
              <a:spcBef>
                <a:spcPts val="500"/>
              </a:spcBef>
              <a:defRPr/>
            </a:pPr>
            <a:r>
              <a:rPr lang="en-GB" sz="2000" dirty="0">
                <a:solidFill>
                  <a:srgbClr val="004282"/>
                </a:solidFill>
                <a:latin typeface="Arial" charset="0"/>
                <a:cs typeface="Arial" charset="0"/>
              </a:rPr>
              <a:t>It depends on its submitted data classification. </a:t>
            </a:r>
          </a:p>
          <a:p>
            <a:pPr marL="234950" lvl="1">
              <a:lnSpc>
                <a:spcPct val="90000"/>
              </a:lnSpc>
              <a:spcBef>
                <a:spcPts val="500"/>
              </a:spcBef>
              <a:defRPr/>
            </a:pPr>
            <a:r>
              <a:rPr lang="en-GB" sz="2000" dirty="0">
                <a:solidFill>
                  <a:srgbClr val="004282"/>
                </a:solidFill>
                <a:latin typeface="Arial" charset="0"/>
                <a:cs typeface="Arial" charset="0"/>
              </a:rPr>
              <a:t>The duration to complete the review of a cloud assessment could take: </a:t>
            </a:r>
          </a:p>
          <a:p>
            <a:pPr marL="577850" lvl="1" indent="-342900">
              <a:lnSpc>
                <a:spcPct val="90000"/>
              </a:lnSpc>
              <a:spcBef>
                <a:spcPts val="500"/>
              </a:spcBef>
              <a:buFont typeface="Arial" panose="020B0604020202020204" pitchFamily="34" charset="0"/>
              <a:buChar char="•"/>
              <a:defRPr/>
            </a:pPr>
            <a:r>
              <a:rPr lang="en-GB" sz="2000" dirty="0">
                <a:solidFill>
                  <a:srgbClr val="004282"/>
                </a:solidFill>
                <a:latin typeface="Arial" charset="0"/>
                <a:cs typeface="Arial" charset="0"/>
              </a:rPr>
              <a:t>as fast as within a week </a:t>
            </a:r>
          </a:p>
          <a:p>
            <a:pPr marL="234950" lvl="1">
              <a:lnSpc>
                <a:spcPct val="90000"/>
              </a:lnSpc>
              <a:spcBef>
                <a:spcPts val="500"/>
              </a:spcBef>
              <a:defRPr/>
            </a:pPr>
            <a:r>
              <a:rPr lang="en-GB" sz="2000" dirty="0">
                <a:solidFill>
                  <a:srgbClr val="004282"/>
                </a:solidFill>
                <a:latin typeface="Arial" charset="0"/>
                <a:cs typeface="Arial" charset="0"/>
              </a:rPr>
              <a:t>     (</a:t>
            </a:r>
            <a:r>
              <a:rPr lang="en-GB" dirty="0">
                <a:solidFill>
                  <a:srgbClr val="004282"/>
                </a:solidFill>
                <a:latin typeface="Arial" charset="0"/>
                <a:cs typeface="Arial" charset="0"/>
              </a:rPr>
              <a:t>for data classification = Unclassified</a:t>
            </a:r>
            <a:r>
              <a:rPr lang="en-GB" sz="2000" dirty="0">
                <a:solidFill>
                  <a:srgbClr val="004282"/>
                </a:solidFill>
                <a:latin typeface="Arial" charset="0"/>
                <a:cs typeface="Arial" charset="0"/>
              </a:rPr>
              <a:t>), </a:t>
            </a:r>
          </a:p>
          <a:p>
            <a:pPr marL="577850" lvl="1" indent="-342900">
              <a:lnSpc>
                <a:spcPct val="90000"/>
              </a:lnSpc>
              <a:spcBef>
                <a:spcPts val="500"/>
              </a:spcBef>
              <a:buFont typeface="Arial" panose="020B0604020202020204" pitchFamily="34" charset="0"/>
              <a:buChar char="•"/>
              <a:defRPr/>
            </a:pPr>
            <a:r>
              <a:rPr lang="en-GB" sz="2000" dirty="0">
                <a:solidFill>
                  <a:srgbClr val="004282"/>
                </a:solidFill>
                <a:latin typeface="Arial" charset="0"/>
                <a:cs typeface="Arial" charset="0"/>
              </a:rPr>
              <a:t>or as long as 2 to 3 months </a:t>
            </a:r>
          </a:p>
          <a:p>
            <a:pPr marL="234950" lvl="1">
              <a:defRPr/>
            </a:pPr>
            <a:r>
              <a:rPr lang="en-GB" sz="2000" dirty="0">
                <a:solidFill>
                  <a:srgbClr val="004282"/>
                </a:solidFill>
                <a:latin typeface="Arial" charset="0"/>
                <a:cs typeface="Arial" charset="0"/>
              </a:rPr>
              <a:t>     (</a:t>
            </a:r>
            <a:r>
              <a:rPr lang="en-GB" dirty="0">
                <a:solidFill>
                  <a:srgbClr val="004282"/>
                </a:solidFill>
                <a:latin typeface="Arial" charset="0"/>
                <a:cs typeface="Arial" charset="0"/>
              </a:rPr>
              <a:t>for data classification = NUS Confidential/NUS Restricted    </a:t>
            </a:r>
          </a:p>
          <a:p>
            <a:pPr marL="234950" lvl="1">
              <a:defRPr/>
            </a:pPr>
            <a:r>
              <a:rPr lang="en-GB" dirty="0">
                <a:solidFill>
                  <a:srgbClr val="004282"/>
                </a:solidFill>
                <a:latin typeface="Arial" charset="0"/>
                <a:cs typeface="Arial" charset="0"/>
              </a:rPr>
              <a:t>     and how fast the CSP could furnish the required </a:t>
            </a:r>
          </a:p>
          <a:p>
            <a:pPr marL="234950" lvl="1">
              <a:defRPr/>
            </a:pPr>
            <a:r>
              <a:rPr lang="en-GB" dirty="0">
                <a:solidFill>
                  <a:srgbClr val="004282"/>
                </a:solidFill>
                <a:latin typeface="Arial" charset="0"/>
                <a:cs typeface="Arial" charset="0"/>
              </a:rPr>
              <a:t>     information to the reviewers’ questions</a:t>
            </a:r>
            <a:r>
              <a:rPr lang="en-GB" sz="2000" dirty="0">
                <a:solidFill>
                  <a:srgbClr val="004282"/>
                </a:solidFill>
                <a:latin typeface="Arial" charset="0"/>
                <a:cs typeface="Arial" charset="0"/>
              </a:rPr>
              <a:t>) </a:t>
            </a:r>
          </a:p>
        </p:txBody>
      </p:sp>
    </p:spTree>
    <p:extLst>
      <p:ext uri="{BB962C8B-B14F-4D97-AF65-F5344CB8AC3E}">
        <p14:creationId xmlns:p14="http://schemas.microsoft.com/office/powerpoint/2010/main" val="2127634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E5BD00-87BF-9814-9564-E08C0D126686}"/>
              </a:ext>
            </a:extLst>
          </p:cNvPr>
          <p:cNvSpPr/>
          <p:nvPr/>
        </p:nvSpPr>
        <p:spPr>
          <a:xfrm>
            <a:off x="0" y="0"/>
            <a:ext cx="12192000" cy="1754372"/>
          </a:xfrm>
          <a:prstGeom prst="rect">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3" name="Title 1">
            <a:extLst>
              <a:ext uri="{FF2B5EF4-FFF2-40B4-BE49-F238E27FC236}">
                <a16:creationId xmlns:a16="http://schemas.microsoft.com/office/drawing/2014/main" id="{E5481D18-7BA2-6559-2221-C8E26481C1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ysClr val="window" lastClr="FFFFFF"/>
                </a:solidFill>
                <a:effectLst/>
                <a:uLnTx/>
                <a:uFillTx/>
                <a:latin typeface="Arial" charset="0"/>
                <a:cs typeface="Arial" charset="0"/>
              </a:rPr>
              <a:t>NUS Cloud Assessment</a:t>
            </a:r>
          </a:p>
        </p:txBody>
      </p:sp>
      <p:pic>
        <p:nvPicPr>
          <p:cNvPr id="5" name="Picture 4">
            <a:extLst>
              <a:ext uri="{FF2B5EF4-FFF2-40B4-BE49-F238E27FC236}">
                <a16:creationId xmlns:a16="http://schemas.microsoft.com/office/drawing/2014/main" id="{9CBE5E4C-49AC-4274-A6F3-18CB62B6AED5}"/>
              </a:ext>
            </a:extLst>
          </p:cNvPr>
          <p:cNvPicPr>
            <a:picLocks noChangeAspect="1"/>
          </p:cNvPicPr>
          <p:nvPr/>
        </p:nvPicPr>
        <p:blipFill>
          <a:blip r:embed="rId3"/>
          <a:stretch>
            <a:fillRect/>
          </a:stretch>
        </p:blipFill>
        <p:spPr>
          <a:xfrm>
            <a:off x="8331450" y="1765456"/>
            <a:ext cx="3860550" cy="2168981"/>
          </a:xfrm>
          <a:prstGeom prst="rect">
            <a:avLst/>
          </a:prstGeom>
        </p:spPr>
      </p:pic>
      <p:sp>
        <p:nvSpPr>
          <p:cNvPr id="9" name="Content Placeholder 1">
            <a:extLst>
              <a:ext uri="{FF2B5EF4-FFF2-40B4-BE49-F238E27FC236}">
                <a16:creationId xmlns:a16="http://schemas.microsoft.com/office/drawing/2014/main" id="{C581853F-0614-48BF-8F93-2568ABAB8727}"/>
              </a:ext>
            </a:extLst>
          </p:cNvPr>
          <p:cNvSpPr txBox="1">
            <a:spLocks/>
          </p:cNvSpPr>
          <p:nvPr/>
        </p:nvSpPr>
        <p:spPr>
          <a:xfrm>
            <a:off x="646677" y="1983337"/>
            <a:ext cx="7684773" cy="19282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4"/>
              </a:buBlip>
              <a:defRPr sz="2800" kern="1200">
                <a:solidFill>
                  <a:srgbClr val="004282"/>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4"/>
              </a:buBlip>
              <a:defRPr sz="2400" kern="1200">
                <a:solidFill>
                  <a:srgbClr val="004282"/>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4"/>
              </a:buBlip>
              <a:defRPr sz="2000" kern="1200">
                <a:solidFill>
                  <a:srgbClr val="004282"/>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4"/>
              </a:buBlip>
              <a:defRPr sz="1800" kern="1200">
                <a:solidFill>
                  <a:srgbClr val="004282"/>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4"/>
              </a:buBlip>
              <a:defRPr sz="1800" kern="1200">
                <a:solidFill>
                  <a:srgbClr val="00428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Blip>
                <a:blip r:embed="rId4"/>
              </a:buBlip>
              <a:tabLst/>
              <a:defRPr/>
            </a:pPr>
            <a:r>
              <a:rPr lang="en-SG" dirty="0">
                <a:solidFill>
                  <a:srgbClr val="ED7F0D"/>
                </a:solidFill>
              </a:rPr>
              <a:t>FAQ</a:t>
            </a:r>
            <a:endParaRPr kumimoji="0" lang="en-SG" sz="2800" b="0" i="0" u="none" strike="noStrike" kern="1200" cap="none" spc="0" normalizeH="0" baseline="0" noProof="0" dirty="0">
              <a:ln>
                <a:noFill/>
              </a:ln>
              <a:solidFill>
                <a:srgbClr val="ED7F0D"/>
              </a:solidFill>
              <a:effectLst/>
              <a:uLnTx/>
              <a:uFillTx/>
              <a:latin typeface="Arial" charset="0"/>
              <a:cs typeface="Arial" charset="0"/>
            </a:endParaRPr>
          </a:p>
          <a:p>
            <a:pPr marL="692150" marR="0" lvl="1" indent="-457200" algn="l" defTabSz="914400" rtl="0" eaLnBrk="1" fontAlgn="auto" latinLnBrk="0" hangingPunct="1">
              <a:lnSpc>
                <a:spcPct val="90000"/>
              </a:lnSpc>
              <a:spcBef>
                <a:spcPts val="500"/>
              </a:spcBef>
              <a:spcAft>
                <a:spcPts val="0"/>
              </a:spcAft>
              <a:buClrTx/>
              <a:buSzTx/>
              <a:buFont typeface="+mj-lt"/>
              <a:buAutoNum type="arabicPeriod" startAt="3"/>
              <a:tabLst/>
              <a:defRPr/>
            </a:pPr>
            <a:r>
              <a:rPr kumimoji="0" lang="en-SG" sz="2400" b="1" i="0" u="none" strike="noStrike" kern="1200" cap="none" spc="0" normalizeH="0" baseline="0" noProof="0" dirty="0">
                <a:ln>
                  <a:noFill/>
                </a:ln>
                <a:solidFill>
                  <a:srgbClr val="004282"/>
                </a:solidFill>
                <a:effectLst/>
                <a:uLnTx/>
                <a:uFillTx/>
                <a:latin typeface="Arial" charset="0"/>
                <a:cs typeface="Arial" charset="0"/>
              </a:rPr>
              <a:t>When do I need to submit the approved cloud solution for re-assessment?</a:t>
            </a:r>
          </a:p>
          <a:p>
            <a:pPr marL="692150" marR="0" lvl="1" indent="-457200" algn="l" defTabSz="914400" rtl="0" eaLnBrk="1" fontAlgn="auto" latinLnBrk="0" hangingPunct="1">
              <a:lnSpc>
                <a:spcPct val="90000"/>
              </a:lnSpc>
              <a:spcBef>
                <a:spcPts val="500"/>
              </a:spcBef>
              <a:spcAft>
                <a:spcPts val="0"/>
              </a:spcAft>
              <a:buClrTx/>
              <a:buSzTx/>
              <a:buFont typeface="+mj-lt"/>
              <a:buAutoNum type="arabicPeriod" startAt="3"/>
              <a:tabLst/>
              <a:defRPr/>
            </a:pPr>
            <a:endParaRPr lang="en-SG" dirty="0"/>
          </a:p>
          <a:p>
            <a:pPr marL="234950" marR="0" lvl="1" indent="0" algn="l" defTabSz="914400" rtl="0" eaLnBrk="1" fontAlgn="auto" latinLnBrk="0" hangingPunct="1">
              <a:lnSpc>
                <a:spcPct val="90000"/>
              </a:lnSpc>
              <a:spcBef>
                <a:spcPts val="500"/>
              </a:spcBef>
              <a:spcAft>
                <a:spcPts val="0"/>
              </a:spcAft>
              <a:buClrTx/>
              <a:buSzTx/>
              <a:buNone/>
              <a:tabLst/>
              <a:defRPr/>
            </a:pPr>
            <a:endParaRPr kumimoji="0" lang="en-SG" sz="2400" b="0" i="0" u="none" strike="noStrike" kern="1200" cap="none" spc="0" normalizeH="0" baseline="0" noProof="0" dirty="0">
              <a:ln>
                <a:noFill/>
              </a:ln>
              <a:solidFill>
                <a:srgbClr val="004282"/>
              </a:solidFill>
              <a:effectLst/>
              <a:uLnTx/>
              <a:uFillTx/>
              <a:latin typeface="Arial" charset="0"/>
              <a:cs typeface="Arial" charset="0"/>
            </a:endParaRPr>
          </a:p>
        </p:txBody>
      </p:sp>
      <p:pic>
        <p:nvPicPr>
          <p:cNvPr id="48" name="Picture 47">
            <a:extLst>
              <a:ext uri="{FF2B5EF4-FFF2-40B4-BE49-F238E27FC236}">
                <a16:creationId xmlns:a16="http://schemas.microsoft.com/office/drawing/2014/main" id="{4B6C8766-75E7-4576-82AB-4567E76AED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663" y="3125512"/>
            <a:ext cx="7605069" cy="3745379"/>
          </a:xfrm>
          <a:prstGeom prst="rect">
            <a:avLst/>
          </a:prstGeom>
        </p:spPr>
      </p:pic>
    </p:spTree>
    <p:extLst>
      <p:ext uri="{BB962C8B-B14F-4D97-AF65-F5344CB8AC3E}">
        <p14:creationId xmlns:p14="http://schemas.microsoft.com/office/powerpoint/2010/main" val="1281259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E5BD00-87BF-9814-9564-E08C0D126686}"/>
              </a:ext>
            </a:extLst>
          </p:cNvPr>
          <p:cNvSpPr/>
          <p:nvPr/>
        </p:nvSpPr>
        <p:spPr>
          <a:xfrm>
            <a:off x="0" y="0"/>
            <a:ext cx="12192000" cy="1754372"/>
          </a:xfrm>
          <a:prstGeom prst="rect">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3" name="Title 1">
            <a:extLst>
              <a:ext uri="{FF2B5EF4-FFF2-40B4-BE49-F238E27FC236}">
                <a16:creationId xmlns:a16="http://schemas.microsoft.com/office/drawing/2014/main" id="{E5481D18-7BA2-6559-2221-C8E26481C1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charset="0"/>
                <a:ea typeface="Arial" charset="0"/>
                <a:cs typeface="Arial" charset="0"/>
              </a:defRPr>
            </a:lvl1pPr>
          </a:lstStyle>
          <a:p>
            <a:pPr lvl="0">
              <a:defRPr/>
            </a:pPr>
            <a:r>
              <a:rPr lang="en-GB" dirty="0">
                <a:solidFill>
                  <a:sysClr val="window" lastClr="FFFFFF"/>
                </a:solidFill>
              </a:rPr>
              <a:t>NUS Cloud Assessment</a:t>
            </a:r>
          </a:p>
        </p:txBody>
      </p:sp>
      <p:sp>
        <p:nvSpPr>
          <p:cNvPr id="11" name="TextBox 10">
            <a:extLst>
              <a:ext uri="{FF2B5EF4-FFF2-40B4-BE49-F238E27FC236}">
                <a16:creationId xmlns:a16="http://schemas.microsoft.com/office/drawing/2014/main" id="{DAA2C310-1F3C-C10B-51EC-725DF9EB7E4F}"/>
              </a:ext>
            </a:extLst>
          </p:cNvPr>
          <p:cNvSpPr txBox="1"/>
          <p:nvPr/>
        </p:nvSpPr>
        <p:spPr>
          <a:xfrm>
            <a:off x="1149037" y="3623534"/>
            <a:ext cx="1095172" cy="707886"/>
          </a:xfrm>
          <a:prstGeom prst="rect">
            <a:avLst/>
          </a:prstGeom>
          <a:noFill/>
        </p:spPr>
        <p:txBody>
          <a:bodyPr wrap="none" rtlCol="0">
            <a:spAutoFit/>
          </a:bodyPr>
          <a:lstStyle/>
          <a:p>
            <a:r>
              <a:rPr lang="en-US" sz="4000" dirty="0" err="1"/>
              <a:t>QnA</a:t>
            </a:r>
            <a:endParaRPr lang="en-SG" sz="4000" dirty="0"/>
          </a:p>
        </p:txBody>
      </p:sp>
      <p:sp>
        <p:nvSpPr>
          <p:cNvPr id="12" name="TextBox 11">
            <a:extLst>
              <a:ext uri="{FF2B5EF4-FFF2-40B4-BE49-F238E27FC236}">
                <a16:creationId xmlns:a16="http://schemas.microsoft.com/office/drawing/2014/main" id="{FEFA04C3-858C-4452-B898-4DB43E672FFD}"/>
              </a:ext>
            </a:extLst>
          </p:cNvPr>
          <p:cNvSpPr txBox="1"/>
          <p:nvPr/>
        </p:nvSpPr>
        <p:spPr>
          <a:xfrm>
            <a:off x="6096000" y="2550042"/>
            <a:ext cx="5445216" cy="461665"/>
          </a:xfrm>
          <a:prstGeom prst="rect">
            <a:avLst/>
          </a:prstGeom>
          <a:solidFill>
            <a:schemeClr val="accent4">
              <a:lumMod val="60000"/>
              <a:lumOff val="40000"/>
            </a:schemeClr>
          </a:solidFill>
        </p:spPr>
        <p:txBody>
          <a:bodyPr wrap="square">
            <a:spAutoFit/>
          </a:bodyPr>
          <a:lstStyle/>
          <a:p>
            <a:r>
              <a:rPr lang="en-SG" sz="2400" dirty="0"/>
              <a:t>Please provide your feedback</a:t>
            </a:r>
          </a:p>
        </p:txBody>
      </p:sp>
      <p:sp>
        <p:nvSpPr>
          <p:cNvPr id="13" name="TextBox 12">
            <a:extLst>
              <a:ext uri="{FF2B5EF4-FFF2-40B4-BE49-F238E27FC236}">
                <a16:creationId xmlns:a16="http://schemas.microsoft.com/office/drawing/2014/main" id="{740C4537-E8AF-2D09-43CE-3EE044E9C272}"/>
              </a:ext>
            </a:extLst>
          </p:cNvPr>
          <p:cNvSpPr txBox="1"/>
          <p:nvPr/>
        </p:nvSpPr>
        <p:spPr>
          <a:xfrm>
            <a:off x="4985364" y="5264541"/>
            <a:ext cx="7055704" cy="338554"/>
          </a:xfrm>
          <a:prstGeom prst="rect">
            <a:avLst/>
          </a:prstGeom>
          <a:noFill/>
        </p:spPr>
        <p:txBody>
          <a:bodyPr wrap="square">
            <a:spAutoFit/>
          </a:bodyPr>
          <a:lstStyle/>
          <a:p>
            <a:r>
              <a:rPr lang="en-SG" sz="1600" u="sng" dirty="0">
                <a:hlinkClick r:id="rId3"/>
              </a:rPr>
              <a:t>https://nus.syd1.qualtrics.com/jfe/form/SV_cxc8h35qH67PSKO?Topic=T26102022</a:t>
            </a:r>
            <a:endParaRPr lang="en-SG" sz="1600" dirty="0"/>
          </a:p>
        </p:txBody>
      </p:sp>
      <p:pic>
        <p:nvPicPr>
          <p:cNvPr id="1026" name="Picture 2" descr="Question and answer - Free communications icons">
            <a:extLst>
              <a:ext uri="{FF2B5EF4-FFF2-40B4-BE49-F238E27FC236}">
                <a16:creationId xmlns:a16="http://schemas.microsoft.com/office/drawing/2014/main" id="{3099AC25-6B76-4962-B122-739E9AE03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133" y="1405654"/>
            <a:ext cx="4876800" cy="43393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FD4F023-7B0C-47DC-8461-21DC943670F0}"/>
              </a:ext>
            </a:extLst>
          </p:cNvPr>
          <p:cNvSpPr txBox="1"/>
          <p:nvPr/>
        </p:nvSpPr>
        <p:spPr>
          <a:xfrm>
            <a:off x="4964628" y="6384398"/>
            <a:ext cx="7055704" cy="338554"/>
          </a:xfrm>
          <a:prstGeom prst="rect">
            <a:avLst/>
          </a:prstGeom>
          <a:noFill/>
        </p:spPr>
        <p:txBody>
          <a:bodyPr wrap="square">
            <a:spAutoFit/>
          </a:bodyPr>
          <a:lstStyle/>
          <a:p>
            <a:r>
              <a:rPr lang="en-SG" sz="1600" dirty="0">
                <a:solidFill>
                  <a:srgbClr val="00B0F0"/>
                </a:solidFill>
              </a:rPr>
              <a:t>For NUS cloud assessment enquiry, please email to </a:t>
            </a:r>
            <a:r>
              <a:rPr lang="en-SG" sz="1600" u="sng" dirty="0">
                <a:solidFill>
                  <a:srgbClr val="00B0F0"/>
                </a:solidFill>
              </a:rPr>
              <a:t>NUSCloudPolicy@nus.edu.sg</a:t>
            </a:r>
          </a:p>
        </p:txBody>
      </p:sp>
      <p:pic>
        <p:nvPicPr>
          <p:cNvPr id="3" name="Picture 2">
            <a:extLst>
              <a:ext uri="{FF2B5EF4-FFF2-40B4-BE49-F238E27FC236}">
                <a16:creationId xmlns:a16="http://schemas.microsoft.com/office/drawing/2014/main" id="{662BF0C2-9DB8-467D-8256-567E878B8017}"/>
              </a:ext>
            </a:extLst>
          </p:cNvPr>
          <p:cNvPicPr>
            <a:picLocks noChangeAspect="1"/>
          </p:cNvPicPr>
          <p:nvPr/>
        </p:nvPicPr>
        <p:blipFill>
          <a:blip r:embed="rId5"/>
          <a:stretch>
            <a:fillRect/>
          </a:stretch>
        </p:blipFill>
        <p:spPr>
          <a:xfrm>
            <a:off x="4600139" y="6401060"/>
            <a:ext cx="338554" cy="338554"/>
          </a:xfrm>
          <a:prstGeom prst="rect">
            <a:avLst/>
          </a:prstGeom>
        </p:spPr>
      </p:pic>
      <p:pic>
        <p:nvPicPr>
          <p:cNvPr id="4" name="Picture 1" descr="image013">
            <a:extLst>
              <a:ext uri="{FF2B5EF4-FFF2-40B4-BE49-F238E27FC236}">
                <a16:creationId xmlns:a16="http://schemas.microsoft.com/office/drawing/2014/main" id="{0F2E5C24-A330-4E53-9305-1D9DB4F85F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5657" y="3428999"/>
            <a:ext cx="1751923" cy="175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Open App Icon - Free PNG &amp; SVG 198173 - Noun Project">
            <a:extLst>
              <a:ext uri="{FF2B5EF4-FFF2-40B4-BE49-F238E27FC236}">
                <a16:creationId xmlns:a16="http://schemas.microsoft.com/office/drawing/2014/main" id="{4A0B030C-327C-4E2B-8F9A-B690D71941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0139" y="5936249"/>
            <a:ext cx="338555" cy="3385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98E14A2-C665-4D5C-9543-22DBE9C2ACD2}"/>
              </a:ext>
            </a:extLst>
          </p:cNvPr>
          <p:cNvSpPr txBox="1"/>
          <p:nvPr/>
        </p:nvSpPr>
        <p:spPr>
          <a:xfrm>
            <a:off x="4964628" y="5985562"/>
            <a:ext cx="8404865" cy="584775"/>
          </a:xfrm>
          <a:prstGeom prst="rect">
            <a:avLst/>
          </a:prstGeom>
          <a:noFill/>
        </p:spPr>
        <p:txBody>
          <a:bodyPr wrap="square">
            <a:spAutoFit/>
          </a:bodyPr>
          <a:lstStyle/>
          <a:p>
            <a:r>
              <a:rPr lang="en-SG" sz="1600" dirty="0">
                <a:solidFill>
                  <a:srgbClr val="00B0F0"/>
                </a:solidFill>
              </a:rPr>
              <a:t>NUS </a:t>
            </a:r>
            <a:r>
              <a:rPr lang="en-SG" sz="1600" dirty="0" err="1">
                <a:solidFill>
                  <a:srgbClr val="00B0F0"/>
                </a:solidFill>
              </a:rPr>
              <a:t>nCloudAssess</a:t>
            </a:r>
            <a:r>
              <a:rPr lang="en-SG" sz="1600" dirty="0">
                <a:solidFill>
                  <a:srgbClr val="00B0F0"/>
                </a:solidFill>
              </a:rPr>
              <a:t> App - </a:t>
            </a:r>
            <a:r>
              <a:rPr lang="en-SG" sz="1600" dirty="0">
                <a:solidFill>
                  <a:srgbClr val="00B0F0"/>
                </a:solidFill>
                <a:hlinkClick r:id="rId8"/>
              </a:rPr>
              <a:t>https://nusit.nus.edu.sg/cloud-assessment/nCloudAssess</a:t>
            </a:r>
            <a:endParaRPr lang="en-SG" sz="1600" dirty="0">
              <a:solidFill>
                <a:srgbClr val="00B0F0"/>
              </a:solidFill>
            </a:endParaRPr>
          </a:p>
          <a:p>
            <a:endParaRPr lang="en-SG" sz="1600" u="sng" dirty="0">
              <a:solidFill>
                <a:srgbClr val="00B0F0"/>
              </a:solidFill>
            </a:endParaRPr>
          </a:p>
        </p:txBody>
      </p:sp>
    </p:spTree>
    <p:extLst>
      <p:ext uri="{BB962C8B-B14F-4D97-AF65-F5344CB8AC3E}">
        <p14:creationId xmlns:p14="http://schemas.microsoft.com/office/powerpoint/2010/main" val="89465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7426F112-9943-0644-B2AB-6814EC4A9EA3}"/>
              </a:ext>
            </a:extLst>
          </p:cNvPr>
          <p:cNvSpPr txBox="1">
            <a:spLocks/>
          </p:cNvSpPr>
          <p:nvPr/>
        </p:nvSpPr>
        <p:spPr>
          <a:xfrm>
            <a:off x="4497747" y="830893"/>
            <a:ext cx="5781152" cy="490359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800" b="0"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US" sz="17600" dirty="0">
                <a:latin typeface="Brush Script MT" panose="03060802040406070304" pitchFamily="66" charset="0"/>
              </a:rPr>
              <a:t>Thank </a:t>
            </a:r>
          </a:p>
          <a:p>
            <a:pPr algn="ctr"/>
            <a:r>
              <a:rPr lang="en-US" sz="17600" dirty="0">
                <a:latin typeface="Brush Script MT" panose="03060802040406070304" pitchFamily="66" charset="0"/>
              </a:rPr>
              <a:t>you</a:t>
            </a:r>
          </a:p>
        </p:txBody>
      </p:sp>
      <p:pic>
        <p:nvPicPr>
          <p:cNvPr id="9" name="Picture 8">
            <a:extLst>
              <a:ext uri="{FF2B5EF4-FFF2-40B4-BE49-F238E27FC236}">
                <a16:creationId xmlns:a16="http://schemas.microsoft.com/office/drawing/2014/main" id="{A526DB3A-C245-4B31-B649-F7EC4F5DC8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014" y="2583926"/>
            <a:ext cx="2915490" cy="2999837"/>
          </a:xfrm>
          <a:prstGeom prst="rect">
            <a:avLst/>
          </a:prstGeom>
        </p:spPr>
      </p:pic>
    </p:spTree>
    <p:extLst>
      <p:ext uri="{BB962C8B-B14F-4D97-AF65-F5344CB8AC3E}">
        <p14:creationId xmlns:p14="http://schemas.microsoft.com/office/powerpoint/2010/main" val="105371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ight Triangle 32">
            <a:extLst>
              <a:ext uri="{FF2B5EF4-FFF2-40B4-BE49-F238E27FC236}">
                <a16:creationId xmlns:a16="http://schemas.microsoft.com/office/drawing/2014/main" id="{B399C7B9-AFC9-4D3D-BC30-010FE4F79C6C}"/>
              </a:ext>
            </a:extLst>
          </p:cNvPr>
          <p:cNvSpPr/>
          <p:nvPr/>
        </p:nvSpPr>
        <p:spPr>
          <a:xfrm rot="16200000">
            <a:off x="9609541" y="3434288"/>
            <a:ext cx="2528406" cy="2636521"/>
          </a:xfrm>
          <a:prstGeom prst="rtTriangle">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Isosceles Triangle 29">
            <a:extLst>
              <a:ext uri="{FF2B5EF4-FFF2-40B4-BE49-F238E27FC236}">
                <a16:creationId xmlns:a16="http://schemas.microsoft.com/office/drawing/2014/main" id="{C6796759-21EF-43A4-A3AE-1FAA1D17B8F2}"/>
              </a:ext>
            </a:extLst>
          </p:cNvPr>
          <p:cNvSpPr/>
          <p:nvPr/>
        </p:nvSpPr>
        <p:spPr>
          <a:xfrm rot="10800000">
            <a:off x="2473684" y="-421"/>
            <a:ext cx="6834908" cy="3375697"/>
          </a:xfrm>
          <a:prstGeom prst="triangle">
            <a:avLst>
              <a:gd name="adj" fmla="val 61863"/>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9FFD149-97B3-4D4E-B7B1-6EB8BB13A7BB}"/>
              </a:ext>
            </a:extLst>
          </p:cNvPr>
          <p:cNvPicPr>
            <a:picLocks noChangeAspect="1"/>
          </p:cNvPicPr>
          <p:nvPr/>
        </p:nvPicPr>
        <p:blipFill>
          <a:blip r:embed="rId3"/>
          <a:stretch>
            <a:fillRect/>
          </a:stretch>
        </p:blipFill>
        <p:spPr>
          <a:xfrm>
            <a:off x="826656" y="562337"/>
            <a:ext cx="1782630" cy="872148"/>
          </a:xfrm>
          <a:prstGeom prst="rect">
            <a:avLst/>
          </a:prstGeom>
        </p:spPr>
      </p:pic>
      <p:sp>
        <p:nvSpPr>
          <p:cNvPr id="10" name="TextBox 9">
            <a:extLst>
              <a:ext uri="{FF2B5EF4-FFF2-40B4-BE49-F238E27FC236}">
                <a16:creationId xmlns:a16="http://schemas.microsoft.com/office/drawing/2014/main" id="{CAB05FFB-3273-4D0B-83BC-CCACA743DFFD}"/>
              </a:ext>
            </a:extLst>
          </p:cNvPr>
          <p:cNvSpPr txBox="1"/>
          <p:nvPr/>
        </p:nvSpPr>
        <p:spPr>
          <a:xfrm>
            <a:off x="205682" y="2600432"/>
            <a:ext cx="5572120" cy="3416320"/>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7200" b="1" dirty="0">
                <a:solidFill>
                  <a:srgbClr val="44546A"/>
                </a:solidFill>
                <a:latin typeface="Arial"/>
                <a:cs typeface="Arial"/>
              </a:rPr>
              <a:t>NUS </a:t>
            </a:r>
          </a:p>
          <a:p>
            <a:pPr marL="0" marR="0" lvl="0" indent="0" defTabSz="914400" rtl="0" eaLnBrk="1" fontAlgn="auto" latinLnBrk="0" hangingPunct="1">
              <a:lnSpc>
                <a:spcPct val="100000"/>
              </a:lnSpc>
              <a:spcBef>
                <a:spcPts val="0"/>
              </a:spcBef>
              <a:spcAft>
                <a:spcPts val="0"/>
              </a:spcAft>
              <a:buClrTx/>
              <a:buSzTx/>
              <a:buFontTx/>
              <a:buNone/>
              <a:tabLst/>
              <a:defRPr/>
            </a:pPr>
            <a:r>
              <a:rPr lang="en-US" sz="7200" b="1" dirty="0">
                <a:solidFill>
                  <a:srgbClr val="44546A"/>
                </a:solidFill>
                <a:latin typeface="Arial"/>
                <a:cs typeface="Arial"/>
              </a:rPr>
              <a:t>Cloud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solidFill>
                  <a:srgbClr val="44546A"/>
                </a:solidFill>
                <a:latin typeface="Arial"/>
                <a:cs typeface="Arial"/>
              </a:rPr>
              <a:t>Assessment </a:t>
            </a:r>
          </a:p>
        </p:txBody>
      </p:sp>
      <p:sp>
        <p:nvSpPr>
          <p:cNvPr id="31" name="Oval 30">
            <a:extLst>
              <a:ext uri="{FF2B5EF4-FFF2-40B4-BE49-F238E27FC236}">
                <a16:creationId xmlns:a16="http://schemas.microsoft.com/office/drawing/2014/main" id="{4D28AB7C-0CD5-4C80-AE2E-CF1E2F7E3AF2}"/>
              </a:ext>
            </a:extLst>
          </p:cNvPr>
          <p:cNvSpPr/>
          <p:nvPr/>
        </p:nvSpPr>
        <p:spPr>
          <a:xfrm>
            <a:off x="4955688" y="0"/>
            <a:ext cx="7280474" cy="6126480"/>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95994ECD-3563-400D-B5D0-9AD11EF387A0}"/>
              </a:ext>
            </a:extLst>
          </p:cNvPr>
          <p:cNvPicPr>
            <a:picLocks noChangeAspect="1"/>
          </p:cNvPicPr>
          <p:nvPr/>
        </p:nvPicPr>
        <p:blipFill>
          <a:blip r:embed="rId4">
            <a:extLst>
              <a:ext uri="{28A0092B-C50C-407E-A947-70E740481C1C}">
                <a14:useLocalDpi xmlns:a14="http://schemas.microsoft.com/office/drawing/2010/main" val="0"/>
              </a:ext>
            </a:extLst>
          </a:blip>
          <a:srcRect l="168" r="168"/>
          <a:stretch/>
        </p:blipFill>
        <p:spPr>
          <a:xfrm>
            <a:off x="5091291" y="-422"/>
            <a:ext cx="7144871" cy="5857070"/>
          </a:xfrm>
          <a:prstGeom prst="teardrop">
            <a:avLst/>
          </a:prstGeom>
        </p:spPr>
      </p:pic>
      <p:pic>
        <p:nvPicPr>
          <p:cNvPr id="18" name="Picture 17">
            <a:extLst>
              <a:ext uri="{FF2B5EF4-FFF2-40B4-BE49-F238E27FC236}">
                <a16:creationId xmlns:a16="http://schemas.microsoft.com/office/drawing/2014/main" id="{240E9D78-947B-41A5-8D5D-362C4B54F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3255" y="3013703"/>
            <a:ext cx="1289058" cy="725095"/>
          </a:xfrm>
          <a:prstGeom prst="rect">
            <a:avLst/>
          </a:prstGeom>
        </p:spPr>
      </p:pic>
    </p:spTree>
    <p:extLst>
      <p:ext uri="{BB962C8B-B14F-4D97-AF65-F5344CB8AC3E}">
        <p14:creationId xmlns:p14="http://schemas.microsoft.com/office/powerpoint/2010/main" val="1325747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7426F112-9943-0644-B2AB-6814EC4A9EA3}"/>
              </a:ext>
            </a:extLst>
          </p:cNvPr>
          <p:cNvSpPr txBox="1">
            <a:spLocks/>
          </p:cNvSpPr>
          <p:nvPr/>
        </p:nvSpPr>
        <p:spPr>
          <a:xfrm>
            <a:off x="1524000" y="1964681"/>
            <a:ext cx="9144000" cy="15946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0" i="0" kern="1200">
                <a:solidFill>
                  <a:schemeClr val="bg1"/>
                </a:solidFill>
                <a:latin typeface="Arial Narrow" panose="020B0604020202020204" pitchFamily="34" charset="0"/>
                <a:ea typeface="+mj-ea"/>
                <a:cs typeface="Arial Narrow" panose="020B0604020202020204" pitchFamily="34" charset="0"/>
              </a:defRPr>
            </a:lvl1pPr>
          </a:lstStyle>
          <a:p>
            <a:r>
              <a:rPr lang="en-US" dirty="0"/>
              <a:t>What is Cloud Assessment?</a:t>
            </a:r>
          </a:p>
        </p:txBody>
      </p:sp>
      <p:sp>
        <p:nvSpPr>
          <p:cNvPr id="11" name="Text Placeholder 9">
            <a:extLst>
              <a:ext uri="{FF2B5EF4-FFF2-40B4-BE49-F238E27FC236}">
                <a16:creationId xmlns:a16="http://schemas.microsoft.com/office/drawing/2014/main" id="{86C7A22B-A56B-1E41-8ACF-2EEB967CB12A}"/>
              </a:ext>
            </a:extLst>
          </p:cNvPr>
          <p:cNvSpPr>
            <a:spLocks noGrp="1"/>
          </p:cNvSpPr>
          <p:nvPr>
            <p:ph type="body" sz="quarter" idx="10"/>
          </p:nvPr>
        </p:nvSpPr>
        <p:spPr>
          <a:xfrm>
            <a:off x="584790" y="-1"/>
            <a:ext cx="1850065" cy="595424"/>
          </a:xfrm>
        </p:spPr>
        <p:txBody>
          <a:bodyPr/>
          <a:lstStyle/>
          <a:p>
            <a:r>
              <a:rPr lang="en-US" dirty="0">
                <a:latin typeface="Arial" panose="020B0604020202020204" pitchFamily="34" charset="0"/>
                <a:cs typeface="Arial" panose="020B0604020202020204" pitchFamily="34" charset="0"/>
              </a:rPr>
              <a:t>Chapter 1</a:t>
            </a:r>
          </a:p>
        </p:txBody>
      </p:sp>
      <p:pic>
        <p:nvPicPr>
          <p:cNvPr id="7" name="Picture 6">
            <a:extLst>
              <a:ext uri="{FF2B5EF4-FFF2-40B4-BE49-F238E27FC236}">
                <a16:creationId xmlns:a16="http://schemas.microsoft.com/office/drawing/2014/main" id="{EAAE8684-0CEC-48D9-A633-E0EFB2D42E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494" y="3429000"/>
            <a:ext cx="2258441" cy="1951170"/>
          </a:xfrm>
          <a:prstGeom prst="rect">
            <a:avLst/>
          </a:prstGeom>
        </p:spPr>
      </p:pic>
    </p:spTree>
    <p:extLst>
      <p:ext uri="{BB962C8B-B14F-4D97-AF65-F5344CB8AC3E}">
        <p14:creationId xmlns:p14="http://schemas.microsoft.com/office/powerpoint/2010/main" val="72497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E5BD00-87BF-9814-9564-E08C0D126686}"/>
              </a:ext>
            </a:extLst>
          </p:cNvPr>
          <p:cNvSpPr/>
          <p:nvPr/>
        </p:nvSpPr>
        <p:spPr>
          <a:xfrm>
            <a:off x="0" y="0"/>
            <a:ext cx="12192000" cy="1754372"/>
          </a:xfrm>
          <a:prstGeom prst="rect">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3" name="Title 1">
            <a:extLst>
              <a:ext uri="{FF2B5EF4-FFF2-40B4-BE49-F238E27FC236}">
                <a16:creationId xmlns:a16="http://schemas.microsoft.com/office/drawing/2014/main" id="{E5481D18-7BA2-6559-2221-C8E26481C1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charset="0"/>
                <a:ea typeface="Arial" charset="0"/>
                <a:cs typeface="Arial" charset="0"/>
              </a:defRPr>
            </a:lvl1pPr>
          </a:lstStyle>
          <a:p>
            <a:pPr lvl="0">
              <a:defRPr/>
            </a:pPr>
            <a:r>
              <a:rPr lang="en-GB" dirty="0">
                <a:solidFill>
                  <a:sysClr val="window" lastClr="FFFFFF"/>
                </a:solidFill>
              </a:rPr>
              <a:t>What is Cloud Assessment?</a:t>
            </a:r>
            <a:endParaRPr kumimoji="0" lang="en-GB" sz="4000" b="1" i="0" u="none" strike="noStrike" kern="1200" cap="none" spc="0" normalizeH="0" baseline="0" noProof="0" dirty="0">
              <a:ln>
                <a:noFill/>
              </a:ln>
              <a:solidFill>
                <a:sysClr val="window" lastClr="FFFFFF"/>
              </a:solidFill>
              <a:effectLst/>
              <a:uLnTx/>
              <a:uFillTx/>
              <a:latin typeface="Arial" charset="0"/>
              <a:cs typeface="Arial" charset="0"/>
            </a:endParaRPr>
          </a:p>
        </p:txBody>
      </p:sp>
      <p:sp>
        <p:nvSpPr>
          <p:cNvPr id="3" name="TextBox 2">
            <a:extLst>
              <a:ext uri="{FF2B5EF4-FFF2-40B4-BE49-F238E27FC236}">
                <a16:creationId xmlns:a16="http://schemas.microsoft.com/office/drawing/2014/main" id="{C24E891E-3512-447D-983D-DD59802A57D2}"/>
              </a:ext>
            </a:extLst>
          </p:cNvPr>
          <p:cNvSpPr txBox="1"/>
          <p:nvPr/>
        </p:nvSpPr>
        <p:spPr>
          <a:xfrm>
            <a:off x="435253" y="2657196"/>
            <a:ext cx="3630439" cy="461665"/>
          </a:xfrm>
          <a:prstGeom prst="rect">
            <a:avLst/>
          </a:prstGeom>
          <a:noFill/>
        </p:spPr>
        <p:txBody>
          <a:bodyPr wrap="square" rtlCol="0">
            <a:spAutoFit/>
          </a:bodyPr>
          <a:lstStyle/>
          <a:p>
            <a:r>
              <a:rPr lang="en-SG" sz="2400" dirty="0">
                <a:latin typeface="Arial Rounded MT Bold" panose="020F0704030504030204" pitchFamily="34" charset="0"/>
              </a:rPr>
              <a:t>Cloud Assessment  =  </a:t>
            </a:r>
          </a:p>
        </p:txBody>
      </p:sp>
      <p:sp>
        <p:nvSpPr>
          <p:cNvPr id="9" name="TextBox 8">
            <a:extLst>
              <a:ext uri="{FF2B5EF4-FFF2-40B4-BE49-F238E27FC236}">
                <a16:creationId xmlns:a16="http://schemas.microsoft.com/office/drawing/2014/main" id="{7FE8E55B-3B8A-4319-8688-363ADD154589}"/>
              </a:ext>
            </a:extLst>
          </p:cNvPr>
          <p:cNvSpPr txBox="1"/>
          <p:nvPr/>
        </p:nvSpPr>
        <p:spPr>
          <a:xfrm>
            <a:off x="3708269" y="2472529"/>
            <a:ext cx="3630438" cy="830997"/>
          </a:xfrm>
          <a:prstGeom prst="rect">
            <a:avLst/>
          </a:prstGeom>
          <a:noFill/>
        </p:spPr>
        <p:txBody>
          <a:bodyPr wrap="square" rtlCol="0">
            <a:spAutoFit/>
          </a:bodyPr>
          <a:lstStyle/>
          <a:p>
            <a:pPr algn="ctr"/>
            <a:r>
              <a:rPr lang="en-SG" sz="2400" dirty="0">
                <a:solidFill>
                  <a:schemeClr val="accent2"/>
                </a:solidFill>
                <a:latin typeface="Arial Rounded MT Bold" panose="020F0704030504030204" pitchFamily="34" charset="0"/>
              </a:rPr>
              <a:t>Cloud Service Provider Review</a:t>
            </a:r>
          </a:p>
        </p:txBody>
      </p:sp>
      <p:sp>
        <p:nvSpPr>
          <p:cNvPr id="10" name="TextBox 9">
            <a:extLst>
              <a:ext uri="{FF2B5EF4-FFF2-40B4-BE49-F238E27FC236}">
                <a16:creationId xmlns:a16="http://schemas.microsoft.com/office/drawing/2014/main" id="{90AC1982-95F1-49CF-AD8C-328809982E32}"/>
              </a:ext>
            </a:extLst>
          </p:cNvPr>
          <p:cNvSpPr txBox="1"/>
          <p:nvPr/>
        </p:nvSpPr>
        <p:spPr>
          <a:xfrm>
            <a:off x="7364352" y="2657194"/>
            <a:ext cx="394460" cy="461665"/>
          </a:xfrm>
          <a:prstGeom prst="rect">
            <a:avLst/>
          </a:prstGeom>
          <a:noFill/>
        </p:spPr>
        <p:txBody>
          <a:bodyPr wrap="square" rtlCol="0">
            <a:spAutoFit/>
          </a:bodyPr>
          <a:lstStyle/>
          <a:p>
            <a:r>
              <a:rPr lang="en-SG" sz="2400" dirty="0">
                <a:latin typeface="Arial Rounded MT Bold" panose="020F0704030504030204" pitchFamily="34" charset="0"/>
              </a:rPr>
              <a:t>+</a:t>
            </a:r>
          </a:p>
        </p:txBody>
      </p:sp>
      <p:sp>
        <p:nvSpPr>
          <p:cNvPr id="11" name="TextBox 10">
            <a:extLst>
              <a:ext uri="{FF2B5EF4-FFF2-40B4-BE49-F238E27FC236}">
                <a16:creationId xmlns:a16="http://schemas.microsoft.com/office/drawing/2014/main" id="{0A958B41-C704-4EC6-B17F-972F0B86304C}"/>
              </a:ext>
            </a:extLst>
          </p:cNvPr>
          <p:cNvSpPr txBox="1"/>
          <p:nvPr/>
        </p:nvSpPr>
        <p:spPr>
          <a:xfrm>
            <a:off x="7791381" y="2472527"/>
            <a:ext cx="3630438" cy="461665"/>
          </a:xfrm>
          <a:prstGeom prst="rect">
            <a:avLst/>
          </a:prstGeom>
          <a:noFill/>
        </p:spPr>
        <p:txBody>
          <a:bodyPr wrap="square" rtlCol="0">
            <a:spAutoFit/>
          </a:bodyPr>
          <a:lstStyle/>
          <a:p>
            <a:pPr algn="ctr"/>
            <a:r>
              <a:rPr lang="en-SG" sz="2400" dirty="0">
                <a:solidFill>
                  <a:schemeClr val="accent1"/>
                </a:solidFill>
                <a:latin typeface="Arial Rounded MT Bold" panose="020F0704030504030204" pitchFamily="34" charset="0"/>
              </a:rPr>
              <a:t>Department Review</a:t>
            </a:r>
          </a:p>
        </p:txBody>
      </p:sp>
      <p:cxnSp>
        <p:nvCxnSpPr>
          <p:cNvPr id="17" name="Straight Arrow Connector 16">
            <a:extLst>
              <a:ext uri="{FF2B5EF4-FFF2-40B4-BE49-F238E27FC236}">
                <a16:creationId xmlns:a16="http://schemas.microsoft.com/office/drawing/2014/main" id="{FF68EFCB-169D-40E8-A584-3A380062471E}"/>
              </a:ext>
            </a:extLst>
          </p:cNvPr>
          <p:cNvCxnSpPr>
            <a:cxnSpLocks/>
          </p:cNvCxnSpPr>
          <p:nvPr/>
        </p:nvCxnSpPr>
        <p:spPr>
          <a:xfrm flipH="1">
            <a:off x="4553983" y="3285453"/>
            <a:ext cx="745000" cy="64954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0510253E-9AC3-4AB2-9CAC-5FED2FA2D678}"/>
              </a:ext>
            </a:extLst>
          </p:cNvPr>
          <p:cNvCxnSpPr>
            <a:cxnSpLocks/>
          </p:cNvCxnSpPr>
          <p:nvPr/>
        </p:nvCxnSpPr>
        <p:spPr>
          <a:xfrm>
            <a:off x="5662942" y="3298652"/>
            <a:ext cx="518748" cy="636343"/>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15B862D9-2783-43F3-9E75-9F2267F3DDA0}"/>
              </a:ext>
            </a:extLst>
          </p:cNvPr>
          <p:cNvSpPr txBox="1"/>
          <p:nvPr/>
        </p:nvSpPr>
        <p:spPr>
          <a:xfrm>
            <a:off x="3408845" y="3902499"/>
            <a:ext cx="1562357" cy="646331"/>
          </a:xfrm>
          <a:prstGeom prst="rect">
            <a:avLst/>
          </a:prstGeom>
          <a:noFill/>
        </p:spPr>
        <p:txBody>
          <a:bodyPr wrap="square" rtlCol="0">
            <a:spAutoFit/>
          </a:bodyPr>
          <a:lstStyle/>
          <a:p>
            <a:pPr algn="ctr"/>
            <a:r>
              <a:rPr lang="en-SG" dirty="0">
                <a:solidFill>
                  <a:schemeClr val="accent2"/>
                </a:solidFill>
                <a:latin typeface="Arial Rounded MT Bold" panose="020F0704030504030204" pitchFamily="34" charset="0"/>
              </a:rPr>
              <a:t>Technical Platform</a:t>
            </a:r>
          </a:p>
        </p:txBody>
      </p:sp>
      <p:sp>
        <p:nvSpPr>
          <p:cNvPr id="26" name="TextBox 25">
            <a:extLst>
              <a:ext uri="{FF2B5EF4-FFF2-40B4-BE49-F238E27FC236}">
                <a16:creationId xmlns:a16="http://schemas.microsoft.com/office/drawing/2014/main" id="{CA636637-FA68-4962-88B1-E1B4B4E14638}"/>
              </a:ext>
            </a:extLst>
          </p:cNvPr>
          <p:cNvSpPr txBox="1"/>
          <p:nvPr/>
        </p:nvSpPr>
        <p:spPr>
          <a:xfrm>
            <a:off x="5142162" y="3902194"/>
            <a:ext cx="2049531" cy="923330"/>
          </a:xfrm>
          <a:prstGeom prst="rect">
            <a:avLst/>
          </a:prstGeom>
          <a:noFill/>
        </p:spPr>
        <p:txBody>
          <a:bodyPr wrap="square" rtlCol="0">
            <a:spAutoFit/>
          </a:bodyPr>
          <a:lstStyle/>
          <a:p>
            <a:pPr algn="ctr"/>
            <a:r>
              <a:rPr lang="en-SG" dirty="0">
                <a:solidFill>
                  <a:schemeClr val="accent2"/>
                </a:solidFill>
                <a:latin typeface="Arial Rounded MT Bold" panose="020F0704030504030204" pitchFamily="34" charset="0"/>
              </a:rPr>
              <a:t>Personal Data / Privacy Compliance</a:t>
            </a:r>
          </a:p>
        </p:txBody>
      </p:sp>
      <p:cxnSp>
        <p:nvCxnSpPr>
          <p:cNvPr id="27" name="Straight Arrow Connector 26">
            <a:extLst>
              <a:ext uri="{FF2B5EF4-FFF2-40B4-BE49-F238E27FC236}">
                <a16:creationId xmlns:a16="http://schemas.microsoft.com/office/drawing/2014/main" id="{505FC52C-8E1F-465E-8BC8-D12C1E0EB156}"/>
              </a:ext>
            </a:extLst>
          </p:cNvPr>
          <p:cNvCxnSpPr>
            <a:cxnSpLocks/>
          </p:cNvCxnSpPr>
          <p:nvPr/>
        </p:nvCxnSpPr>
        <p:spPr>
          <a:xfrm flipH="1">
            <a:off x="8847804" y="3031165"/>
            <a:ext cx="745000" cy="649542"/>
          </a:xfrm>
          <a:prstGeom prst="straightConnector1">
            <a:avLst/>
          </a:prstGeom>
          <a:ln w="762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4E36B361-2A97-4B71-BC26-AB9BBEA34AB3}"/>
              </a:ext>
            </a:extLst>
          </p:cNvPr>
          <p:cNvCxnSpPr>
            <a:cxnSpLocks/>
          </p:cNvCxnSpPr>
          <p:nvPr/>
        </p:nvCxnSpPr>
        <p:spPr>
          <a:xfrm>
            <a:off x="9956763" y="3044364"/>
            <a:ext cx="518748" cy="636343"/>
          </a:xfrm>
          <a:prstGeom prst="straightConnector1">
            <a:avLst/>
          </a:prstGeom>
          <a:ln w="762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7D981F66-2A77-4C18-9A08-AFFA7F25B00F}"/>
              </a:ext>
            </a:extLst>
          </p:cNvPr>
          <p:cNvSpPr txBox="1"/>
          <p:nvPr/>
        </p:nvSpPr>
        <p:spPr>
          <a:xfrm>
            <a:off x="7702666" y="3648211"/>
            <a:ext cx="1562357" cy="646331"/>
          </a:xfrm>
          <a:prstGeom prst="rect">
            <a:avLst/>
          </a:prstGeom>
          <a:noFill/>
        </p:spPr>
        <p:txBody>
          <a:bodyPr wrap="square" rtlCol="0">
            <a:spAutoFit/>
          </a:bodyPr>
          <a:lstStyle/>
          <a:p>
            <a:pPr algn="ctr"/>
            <a:r>
              <a:rPr lang="en-SG" dirty="0">
                <a:solidFill>
                  <a:schemeClr val="accent1"/>
                </a:solidFill>
                <a:latin typeface="Arial Rounded MT Bold" panose="020F0704030504030204" pitchFamily="34" charset="0"/>
              </a:rPr>
              <a:t>Business &amp; Legal Risk</a:t>
            </a:r>
          </a:p>
        </p:txBody>
      </p:sp>
      <p:sp>
        <p:nvSpPr>
          <p:cNvPr id="30" name="TextBox 29">
            <a:extLst>
              <a:ext uri="{FF2B5EF4-FFF2-40B4-BE49-F238E27FC236}">
                <a16:creationId xmlns:a16="http://schemas.microsoft.com/office/drawing/2014/main" id="{8D6D90A4-2791-4459-B102-8CDE122A31B7}"/>
              </a:ext>
            </a:extLst>
          </p:cNvPr>
          <p:cNvSpPr txBox="1"/>
          <p:nvPr/>
        </p:nvSpPr>
        <p:spPr>
          <a:xfrm>
            <a:off x="9546684" y="3644619"/>
            <a:ext cx="2197200" cy="923330"/>
          </a:xfrm>
          <a:prstGeom prst="rect">
            <a:avLst/>
          </a:prstGeom>
          <a:noFill/>
        </p:spPr>
        <p:txBody>
          <a:bodyPr wrap="square" rtlCol="0">
            <a:spAutoFit/>
          </a:bodyPr>
          <a:lstStyle/>
          <a:p>
            <a:pPr algn="ctr"/>
            <a:r>
              <a:rPr lang="en-SG" dirty="0">
                <a:solidFill>
                  <a:schemeClr val="accent1"/>
                </a:solidFill>
                <a:latin typeface="Arial Rounded MT Bold" panose="020F0704030504030204" pitchFamily="34" charset="0"/>
              </a:rPr>
              <a:t>Internal Personal Data Management Process</a:t>
            </a:r>
          </a:p>
        </p:txBody>
      </p:sp>
      <p:sp>
        <p:nvSpPr>
          <p:cNvPr id="32" name="TextBox 31">
            <a:extLst>
              <a:ext uri="{FF2B5EF4-FFF2-40B4-BE49-F238E27FC236}">
                <a16:creationId xmlns:a16="http://schemas.microsoft.com/office/drawing/2014/main" id="{4485552B-BEED-4865-A2B1-8A4764619761}"/>
              </a:ext>
            </a:extLst>
          </p:cNvPr>
          <p:cNvSpPr txBox="1"/>
          <p:nvPr/>
        </p:nvSpPr>
        <p:spPr>
          <a:xfrm>
            <a:off x="3370673" y="4676928"/>
            <a:ext cx="1562357" cy="369332"/>
          </a:xfrm>
          <a:prstGeom prst="rect">
            <a:avLst/>
          </a:prstGeom>
          <a:noFill/>
        </p:spPr>
        <p:txBody>
          <a:bodyPr wrap="square" rtlCol="0">
            <a:spAutoFit/>
          </a:bodyPr>
          <a:lstStyle/>
          <a:p>
            <a:pPr algn="ctr"/>
            <a:r>
              <a:rPr lang="en-SG" dirty="0">
                <a:solidFill>
                  <a:schemeClr val="accent2"/>
                </a:solidFill>
                <a:latin typeface="Arial Rounded MT Bold" panose="020F0704030504030204" pitchFamily="34" charset="0"/>
              </a:rPr>
              <a:t>(NUS IT)</a:t>
            </a:r>
          </a:p>
        </p:txBody>
      </p:sp>
      <p:sp>
        <p:nvSpPr>
          <p:cNvPr id="33" name="TextBox 32">
            <a:extLst>
              <a:ext uri="{FF2B5EF4-FFF2-40B4-BE49-F238E27FC236}">
                <a16:creationId xmlns:a16="http://schemas.microsoft.com/office/drawing/2014/main" id="{9D77CD5F-248E-4332-9FEA-1B505D9856D4}"/>
              </a:ext>
            </a:extLst>
          </p:cNvPr>
          <p:cNvSpPr txBox="1"/>
          <p:nvPr/>
        </p:nvSpPr>
        <p:spPr>
          <a:xfrm>
            <a:off x="5385748" y="4861594"/>
            <a:ext cx="1562357" cy="369332"/>
          </a:xfrm>
          <a:prstGeom prst="rect">
            <a:avLst/>
          </a:prstGeom>
          <a:noFill/>
        </p:spPr>
        <p:txBody>
          <a:bodyPr wrap="square" rtlCol="0">
            <a:spAutoFit/>
          </a:bodyPr>
          <a:lstStyle/>
          <a:p>
            <a:pPr algn="ctr"/>
            <a:r>
              <a:rPr lang="en-SG" dirty="0">
                <a:solidFill>
                  <a:schemeClr val="accent2"/>
                </a:solidFill>
                <a:latin typeface="Arial Rounded MT Bold" panose="020F0704030504030204" pitchFamily="34" charset="0"/>
              </a:rPr>
              <a:t>(ORMC)</a:t>
            </a:r>
          </a:p>
        </p:txBody>
      </p:sp>
      <p:sp>
        <p:nvSpPr>
          <p:cNvPr id="34" name="TextBox 33">
            <a:extLst>
              <a:ext uri="{FF2B5EF4-FFF2-40B4-BE49-F238E27FC236}">
                <a16:creationId xmlns:a16="http://schemas.microsoft.com/office/drawing/2014/main" id="{C17DDA7E-3B9A-4CFD-B669-13E8C93CA605}"/>
              </a:ext>
            </a:extLst>
          </p:cNvPr>
          <p:cNvSpPr txBox="1"/>
          <p:nvPr/>
        </p:nvSpPr>
        <p:spPr>
          <a:xfrm>
            <a:off x="7668420" y="4496007"/>
            <a:ext cx="1708271" cy="369332"/>
          </a:xfrm>
          <a:prstGeom prst="rect">
            <a:avLst/>
          </a:prstGeom>
          <a:noFill/>
        </p:spPr>
        <p:txBody>
          <a:bodyPr wrap="square" rtlCol="0">
            <a:spAutoFit/>
          </a:bodyPr>
          <a:lstStyle/>
          <a:p>
            <a:pPr algn="ctr"/>
            <a:r>
              <a:rPr lang="en-SG" dirty="0">
                <a:solidFill>
                  <a:schemeClr val="accent1"/>
                </a:solidFill>
                <a:latin typeface="Arial Rounded MT Bold" panose="020F0704030504030204" pitchFamily="34" charset="0"/>
              </a:rPr>
              <a:t>(Department)</a:t>
            </a:r>
          </a:p>
        </p:txBody>
      </p:sp>
      <p:sp>
        <p:nvSpPr>
          <p:cNvPr id="35" name="TextBox 34">
            <a:extLst>
              <a:ext uri="{FF2B5EF4-FFF2-40B4-BE49-F238E27FC236}">
                <a16:creationId xmlns:a16="http://schemas.microsoft.com/office/drawing/2014/main" id="{0CF46117-7242-4CA2-8B27-25E674F72941}"/>
              </a:ext>
            </a:extLst>
          </p:cNvPr>
          <p:cNvSpPr txBox="1"/>
          <p:nvPr/>
        </p:nvSpPr>
        <p:spPr>
          <a:xfrm>
            <a:off x="9895986" y="4532587"/>
            <a:ext cx="1708271" cy="369332"/>
          </a:xfrm>
          <a:prstGeom prst="rect">
            <a:avLst/>
          </a:prstGeom>
          <a:noFill/>
        </p:spPr>
        <p:txBody>
          <a:bodyPr wrap="square" rtlCol="0">
            <a:spAutoFit/>
          </a:bodyPr>
          <a:lstStyle/>
          <a:p>
            <a:pPr algn="ctr"/>
            <a:r>
              <a:rPr lang="en-SG" dirty="0">
                <a:solidFill>
                  <a:schemeClr val="accent1"/>
                </a:solidFill>
                <a:latin typeface="Arial Rounded MT Bold" panose="020F0704030504030204" pitchFamily="34" charset="0"/>
              </a:rPr>
              <a:t>(ORMC)</a:t>
            </a:r>
          </a:p>
        </p:txBody>
      </p:sp>
    </p:spTree>
    <p:extLst>
      <p:ext uri="{BB962C8B-B14F-4D97-AF65-F5344CB8AC3E}">
        <p14:creationId xmlns:p14="http://schemas.microsoft.com/office/powerpoint/2010/main" val="82183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9" grpId="0"/>
      <p:bldP spid="30"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8E8699-BEE4-44DE-8833-CA8C3D3DF501}"/>
              </a:ext>
            </a:extLst>
          </p:cNvPr>
          <p:cNvSpPr/>
          <p:nvPr/>
        </p:nvSpPr>
        <p:spPr>
          <a:xfrm>
            <a:off x="3641061" y="2196369"/>
            <a:ext cx="3630438" cy="3299555"/>
          </a:xfrm>
          <a:prstGeom prst="roundRect">
            <a:avLst/>
          </a:prstGeom>
          <a:solidFill>
            <a:srgbClr val="70AD4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 name="Content Placeholder 1">
            <a:extLst>
              <a:ext uri="{FF2B5EF4-FFF2-40B4-BE49-F238E27FC236}">
                <a16:creationId xmlns:a16="http://schemas.microsoft.com/office/drawing/2014/main" id="{DD9EA5DF-0E6E-8471-C5CB-2AD9778CB1D7}"/>
              </a:ext>
            </a:extLst>
          </p:cNvPr>
          <p:cNvSpPr txBox="1">
            <a:spLocks/>
          </p:cNvSpPr>
          <p:nvPr/>
        </p:nvSpPr>
        <p:spPr>
          <a:xfrm>
            <a:off x="840617" y="1955965"/>
            <a:ext cx="10163398" cy="4030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rgbClr val="004282"/>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kern="1200">
                <a:solidFill>
                  <a:srgbClr val="004282"/>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kern="1200">
                <a:solidFill>
                  <a:srgbClr val="004282"/>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kern="1200">
                <a:solidFill>
                  <a:srgbClr val="004282"/>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kern="1200">
                <a:solidFill>
                  <a:srgbClr val="00428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9350" lvl="2" indent="-457200">
              <a:buFont typeface="Arial" panose="020B0604020202020204" pitchFamily="34" charset="0"/>
              <a:buChar char="•"/>
              <a:defRPr/>
            </a:pPr>
            <a:endParaRPr kumimoji="0" lang="en-SG" b="0" i="0" u="none" strike="noStrike" kern="1200" cap="none" spc="0" normalizeH="0" baseline="0" noProof="0" dirty="0">
              <a:ln>
                <a:noFill/>
              </a:ln>
              <a:solidFill>
                <a:srgbClr val="004282"/>
              </a:solidFill>
              <a:effectLst/>
              <a:uLnTx/>
              <a:uFillTx/>
              <a:latin typeface="Arial" charset="0"/>
              <a:cs typeface="Arial" charset="0"/>
            </a:endParaRPr>
          </a:p>
          <a:p>
            <a:pPr marL="234950" marR="0" lvl="1" indent="0" algn="l" defTabSz="914400" rtl="0" eaLnBrk="1" fontAlgn="auto" latinLnBrk="0" hangingPunct="1">
              <a:lnSpc>
                <a:spcPct val="90000"/>
              </a:lnSpc>
              <a:spcBef>
                <a:spcPts val="500"/>
              </a:spcBef>
              <a:spcAft>
                <a:spcPts val="0"/>
              </a:spcAft>
              <a:buClrTx/>
              <a:buSzTx/>
              <a:buFontTx/>
              <a:buNone/>
              <a:tabLst/>
              <a:defRPr/>
            </a:pPr>
            <a:endParaRPr kumimoji="0" lang="en-GB" sz="2400" b="0" i="0" u="none" strike="noStrike" kern="1200" cap="none" spc="0" normalizeH="0" baseline="0" noProof="0" dirty="0">
              <a:ln>
                <a:noFill/>
              </a:ln>
              <a:solidFill>
                <a:srgbClr val="004282"/>
              </a:solidFill>
              <a:effectLst/>
              <a:uLnTx/>
              <a:uFillTx/>
              <a:latin typeface="Arial" charset="0"/>
              <a:cs typeface="Arial" charset="0"/>
            </a:endParaRPr>
          </a:p>
          <a:p>
            <a:pPr marL="234950" lvl="1" indent="0">
              <a:buNone/>
              <a:defRPr/>
            </a:pPr>
            <a:endParaRPr lang="en-US" dirty="0"/>
          </a:p>
          <a:p>
            <a:pPr marL="234950" lvl="1" indent="0">
              <a:buNone/>
              <a:defRPr/>
            </a:pPr>
            <a:endParaRPr kumimoji="0" lang="en-GB" sz="2400" b="0" i="0" u="none" strike="noStrike" kern="1200" cap="none" spc="0" normalizeH="0" baseline="0" noProof="0" dirty="0">
              <a:ln>
                <a:noFill/>
              </a:ln>
              <a:solidFill>
                <a:srgbClr val="004282"/>
              </a:solidFill>
              <a:effectLst/>
              <a:uLnTx/>
              <a:uFillTx/>
              <a:latin typeface="Arial" charset="0"/>
              <a:cs typeface="Arial" charset="0"/>
            </a:endParaRPr>
          </a:p>
        </p:txBody>
      </p:sp>
      <p:sp>
        <p:nvSpPr>
          <p:cNvPr id="7" name="Rectangle 6">
            <a:extLst>
              <a:ext uri="{FF2B5EF4-FFF2-40B4-BE49-F238E27FC236}">
                <a16:creationId xmlns:a16="http://schemas.microsoft.com/office/drawing/2014/main" id="{C6E5BD00-87BF-9814-9564-E08C0D126686}"/>
              </a:ext>
            </a:extLst>
          </p:cNvPr>
          <p:cNvSpPr/>
          <p:nvPr/>
        </p:nvSpPr>
        <p:spPr>
          <a:xfrm>
            <a:off x="0" y="0"/>
            <a:ext cx="12192000" cy="1754372"/>
          </a:xfrm>
          <a:prstGeom prst="rect">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3" name="Title 1">
            <a:extLst>
              <a:ext uri="{FF2B5EF4-FFF2-40B4-BE49-F238E27FC236}">
                <a16:creationId xmlns:a16="http://schemas.microsoft.com/office/drawing/2014/main" id="{E5481D18-7BA2-6559-2221-C8E26481C1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charset="0"/>
                <a:ea typeface="Arial" charset="0"/>
                <a:cs typeface="Arial" charset="0"/>
              </a:defRPr>
            </a:lvl1pPr>
          </a:lstStyle>
          <a:p>
            <a:pPr lvl="0">
              <a:defRPr/>
            </a:pPr>
            <a:r>
              <a:rPr lang="en-GB" dirty="0">
                <a:solidFill>
                  <a:sysClr val="window" lastClr="FFFFFF"/>
                </a:solidFill>
              </a:rPr>
              <a:t>What is Assessed Cloud?</a:t>
            </a:r>
            <a:endParaRPr kumimoji="0" lang="en-GB" sz="4000" b="1" i="0" u="none" strike="noStrike" kern="1200" cap="none" spc="0" normalizeH="0" baseline="0" noProof="0" dirty="0">
              <a:ln>
                <a:noFill/>
              </a:ln>
              <a:solidFill>
                <a:sysClr val="window" lastClr="FFFFFF"/>
              </a:solidFill>
              <a:effectLst/>
              <a:uLnTx/>
              <a:uFillTx/>
              <a:latin typeface="Arial" charset="0"/>
              <a:cs typeface="Arial" charset="0"/>
            </a:endParaRPr>
          </a:p>
        </p:txBody>
      </p:sp>
      <p:sp>
        <p:nvSpPr>
          <p:cNvPr id="3" name="TextBox 2">
            <a:extLst>
              <a:ext uri="{FF2B5EF4-FFF2-40B4-BE49-F238E27FC236}">
                <a16:creationId xmlns:a16="http://schemas.microsoft.com/office/drawing/2014/main" id="{C24E891E-3512-447D-983D-DD59802A57D2}"/>
              </a:ext>
            </a:extLst>
          </p:cNvPr>
          <p:cNvSpPr txBox="1"/>
          <p:nvPr/>
        </p:nvSpPr>
        <p:spPr>
          <a:xfrm>
            <a:off x="435253" y="2657196"/>
            <a:ext cx="3630439" cy="461665"/>
          </a:xfrm>
          <a:prstGeom prst="rect">
            <a:avLst/>
          </a:prstGeom>
          <a:noFill/>
        </p:spPr>
        <p:txBody>
          <a:bodyPr wrap="square" rtlCol="0">
            <a:spAutoFit/>
          </a:bodyPr>
          <a:lstStyle/>
          <a:p>
            <a:r>
              <a:rPr lang="en-SG" sz="2400" dirty="0">
                <a:latin typeface="Arial Rounded MT Bold" panose="020F0704030504030204" pitchFamily="34" charset="0"/>
              </a:rPr>
              <a:t>Cloud Assessment  =  </a:t>
            </a:r>
          </a:p>
        </p:txBody>
      </p:sp>
      <p:sp>
        <p:nvSpPr>
          <p:cNvPr id="9" name="TextBox 8">
            <a:extLst>
              <a:ext uri="{FF2B5EF4-FFF2-40B4-BE49-F238E27FC236}">
                <a16:creationId xmlns:a16="http://schemas.microsoft.com/office/drawing/2014/main" id="{7FE8E55B-3B8A-4319-8688-363ADD154589}"/>
              </a:ext>
            </a:extLst>
          </p:cNvPr>
          <p:cNvSpPr txBox="1"/>
          <p:nvPr/>
        </p:nvSpPr>
        <p:spPr>
          <a:xfrm>
            <a:off x="3708269" y="2472529"/>
            <a:ext cx="3630438" cy="830997"/>
          </a:xfrm>
          <a:prstGeom prst="rect">
            <a:avLst/>
          </a:prstGeom>
          <a:noFill/>
        </p:spPr>
        <p:txBody>
          <a:bodyPr wrap="square" rtlCol="0">
            <a:spAutoFit/>
          </a:bodyPr>
          <a:lstStyle/>
          <a:p>
            <a:pPr algn="ctr"/>
            <a:r>
              <a:rPr lang="en-SG" sz="2400" dirty="0">
                <a:solidFill>
                  <a:schemeClr val="accent2"/>
                </a:solidFill>
                <a:latin typeface="Arial Rounded MT Bold" panose="020F0704030504030204" pitchFamily="34" charset="0"/>
              </a:rPr>
              <a:t>Cloud Service Provider Review</a:t>
            </a:r>
          </a:p>
        </p:txBody>
      </p:sp>
      <p:sp>
        <p:nvSpPr>
          <p:cNvPr id="10" name="TextBox 9">
            <a:extLst>
              <a:ext uri="{FF2B5EF4-FFF2-40B4-BE49-F238E27FC236}">
                <a16:creationId xmlns:a16="http://schemas.microsoft.com/office/drawing/2014/main" id="{90AC1982-95F1-49CF-AD8C-328809982E32}"/>
              </a:ext>
            </a:extLst>
          </p:cNvPr>
          <p:cNvSpPr txBox="1"/>
          <p:nvPr/>
        </p:nvSpPr>
        <p:spPr>
          <a:xfrm>
            <a:off x="7364352" y="2657194"/>
            <a:ext cx="394460" cy="461665"/>
          </a:xfrm>
          <a:prstGeom prst="rect">
            <a:avLst/>
          </a:prstGeom>
          <a:noFill/>
        </p:spPr>
        <p:txBody>
          <a:bodyPr wrap="square" rtlCol="0">
            <a:spAutoFit/>
          </a:bodyPr>
          <a:lstStyle/>
          <a:p>
            <a:r>
              <a:rPr lang="en-SG" sz="2400" dirty="0">
                <a:latin typeface="Arial Rounded MT Bold" panose="020F0704030504030204" pitchFamily="34" charset="0"/>
              </a:rPr>
              <a:t>+</a:t>
            </a:r>
          </a:p>
        </p:txBody>
      </p:sp>
      <p:sp>
        <p:nvSpPr>
          <p:cNvPr id="11" name="TextBox 10">
            <a:extLst>
              <a:ext uri="{FF2B5EF4-FFF2-40B4-BE49-F238E27FC236}">
                <a16:creationId xmlns:a16="http://schemas.microsoft.com/office/drawing/2014/main" id="{0A958B41-C704-4EC6-B17F-972F0B86304C}"/>
              </a:ext>
            </a:extLst>
          </p:cNvPr>
          <p:cNvSpPr txBox="1"/>
          <p:nvPr/>
        </p:nvSpPr>
        <p:spPr>
          <a:xfrm>
            <a:off x="7791381" y="2472527"/>
            <a:ext cx="3630438" cy="461665"/>
          </a:xfrm>
          <a:prstGeom prst="rect">
            <a:avLst/>
          </a:prstGeom>
          <a:noFill/>
        </p:spPr>
        <p:txBody>
          <a:bodyPr wrap="square" rtlCol="0">
            <a:spAutoFit/>
          </a:bodyPr>
          <a:lstStyle/>
          <a:p>
            <a:pPr algn="ctr"/>
            <a:r>
              <a:rPr lang="en-SG" sz="2400" dirty="0">
                <a:solidFill>
                  <a:schemeClr val="accent1"/>
                </a:solidFill>
                <a:latin typeface="Arial Rounded MT Bold" panose="020F0704030504030204" pitchFamily="34" charset="0"/>
              </a:rPr>
              <a:t>Department Review</a:t>
            </a:r>
          </a:p>
        </p:txBody>
      </p:sp>
      <p:cxnSp>
        <p:nvCxnSpPr>
          <p:cNvPr id="17" name="Straight Arrow Connector 16">
            <a:extLst>
              <a:ext uri="{FF2B5EF4-FFF2-40B4-BE49-F238E27FC236}">
                <a16:creationId xmlns:a16="http://schemas.microsoft.com/office/drawing/2014/main" id="{FF68EFCB-169D-40E8-A584-3A380062471E}"/>
              </a:ext>
            </a:extLst>
          </p:cNvPr>
          <p:cNvCxnSpPr>
            <a:cxnSpLocks/>
          </p:cNvCxnSpPr>
          <p:nvPr/>
        </p:nvCxnSpPr>
        <p:spPr>
          <a:xfrm flipH="1">
            <a:off x="4553983" y="3285453"/>
            <a:ext cx="745000" cy="64954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0510253E-9AC3-4AB2-9CAC-5FED2FA2D678}"/>
              </a:ext>
            </a:extLst>
          </p:cNvPr>
          <p:cNvCxnSpPr>
            <a:cxnSpLocks/>
          </p:cNvCxnSpPr>
          <p:nvPr/>
        </p:nvCxnSpPr>
        <p:spPr>
          <a:xfrm>
            <a:off x="5662942" y="3298652"/>
            <a:ext cx="518748" cy="636343"/>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15B862D9-2783-43F3-9E75-9F2267F3DDA0}"/>
              </a:ext>
            </a:extLst>
          </p:cNvPr>
          <p:cNvSpPr txBox="1"/>
          <p:nvPr/>
        </p:nvSpPr>
        <p:spPr>
          <a:xfrm>
            <a:off x="3408845" y="3902499"/>
            <a:ext cx="1562357" cy="646331"/>
          </a:xfrm>
          <a:prstGeom prst="rect">
            <a:avLst/>
          </a:prstGeom>
          <a:noFill/>
        </p:spPr>
        <p:txBody>
          <a:bodyPr wrap="square" rtlCol="0">
            <a:spAutoFit/>
          </a:bodyPr>
          <a:lstStyle/>
          <a:p>
            <a:pPr algn="ctr"/>
            <a:r>
              <a:rPr lang="en-SG" dirty="0">
                <a:solidFill>
                  <a:schemeClr val="accent2"/>
                </a:solidFill>
                <a:latin typeface="Arial Rounded MT Bold" panose="020F0704030504030204" pitchFamily="34" charset="0"/>
              </a:rPr>
              <a:t>Technical Platform</a:t>
            </a:r>
          </a:p>
        </p:txBody>
      </p:sp>
      <p:sp>
        <p:nvSpPr>
          <p:cNvPr id="26" name="TextBox 25">
            <a:extLst>
              <a:ext uri="{FF2B5EF4-FFF2-40B4-BE49-F238E27FC236}">
                <a16:creationId xmlns:a16="http://schemas.microsoft.com/office/drawing/2014/main" id="{CA636637-FA68-4962-88B1-E1B4B4E14638}"/>
              </a:ext>
            </a:extLst>
          </p:cNvPr>
          <p:cNvSpPr txBox="1"/>
          <p:nvPr/>
        </p:nvSpPr>
        <p:spPr>
          <a:xfrm>
            <a:off x="5142162" y="3902194"/>
            <a:ext cx="2049531" cy="923330"/>
          </a:xfrm>
          <a:prstGeom prst="rect">
            <a:avLst/>
          </a:prstGeom>
          <a:noFill/>
        </p:spPr>
        <p:txBody>
          <a:bodyPr wrap="square" rtlCol="0">
            <a:spAutoFit/>
          </a:bodyPr>
          <a:lstStyle/>
          <a:p>
            <a:pPr algn="ctr"/>
            <a:r>
              <a:rPr lang="en-SG" dirty="0">
                <a:solidFill>
                  <a:schemeClr val="accent2"/>
                </a:solidFill>
                <a:latin typeface="Arial Rounded MT Bold" panose="020F0704030504030204" pitchFamily="34" charset="0"/>
              </a:rPr>
              <a:t>Personal Data / Privacy Compliance</a:t>
            </a:r>
          </a:p>
        </p:txBody>
      </p:sp>
      <p:cxnSp>
        <p:nvCxnSpPr>
          <p:cNvPr id="27" name="Straight Arrow Connector 26">
            <a:extLst>
              <a:ext uri="{FF2B5EF4-FFF2-40B4-BE49-F238E27FC236}">
                <a16:creationId xmlns:a16="http://schemas.microsoft.com/office/drawing/2014/main" id="{505FC52C-8E1F-465E-8BC8-D12C1E0EB156}"/>
              </a:ext>
            </a:extLst>
          </p:cNvPr>
          <p:cNvCxnSpPr>
            <a:cxnSpLocks/>
          </p:cNvCxnSpPr>
          <p:nvPr/>
        </p:nvCxnSpPr>
        <p:spPr>
          <a:xfrm flipH="1">
            <a:off x="8847804" y="3031165"/>
            <a:ext cx="745000" cy="649542"/>
          </a:xfrm>
          <a:prstGeom prst="straightConnector1">
            <a:avLst/>
          </a:prstGeom>
          <a:ln w="762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4E36B361-2A97-4B71-BC26-AB9BBEA34AB3}"/>
              </a:ext>
            </a:extLst>
          </p:cNvPr>
          <p:cNvCxnSpPr>
            <a:cxnSpLocks/>
          </p:cNvCxnSpPr>
          <p:nvPr/>
        </p:nvCxnSpPr>
        <p:spPr>
          <a:xfrm>
            <a:off x="9956763" y="3044364"/>
            <a:ext cx="518748" cy="636343"/>
          </a:xfrm>
          <a:prstGeom prst="straightConnector1">
            <a:avLst/>
          </a:prstGeom>
          <a:ln w="762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7D981F66-2A77-4C18-9A08-AFFA7F25B00F}"/>
              </a:ext>
            </a:extLst>
          </p:cNvPr>
          <p:cNvSpPr txBox="1"/>
          <p:nvPr/>
        </p:nvSpPr>
        <p:spPr>
          <a:xfrm>
            <a:off x="7702666" y="3648211"/>
            <a:ext cx="1562357" cy="646331"/>
          </a:xfrm>
          <a:prstGeom prst="rect">
            <a:avLst/>
          </a:prstGeom>
          <a:noFill/>
        </p:spPr>
        <p:txBody>
          <a:bodyPr wrap="square" rtlCol="0">
            <a:spAutoFit/>
          </a:bodyPr>
          <a:lstStyle/>
          <a:p>
            <a:pPr algn="ctr"/>
            <a:r>
              <a:rPr lang="en-SG" dirty="0">
                <a:solidFill>
                  <a:schemeClr val="accent1"/>
                </a:solidFill>
                <a:latin typeface="Arial Rounded MT Bold" panose="020F0704030504030204" pitchFamily="34" charset="0"/>
              </a:rPr>
              <a:t>Business &amp; Legal Risk</a:t>
            </a:r>
          </a:p>
        </p:txBody>
      </p:sp>
      <p:sp>
        <p:nvSpPr>
          <p:cNvPr id="30" name="TextBox 29">
            <a:extLst>
              <a:ext uri="{FF2B5EF4-FFF2-40B4-BE49-F238E27FC236}">
                <a16:creationId xmlns:a16="http://schemas.microsoft.com/office/drawing/2014/main" id="{8D6D90A4-2791-4459-B102-8CDE122A31B7}"/>
              </a:ext>
            </a:extLst>
          </p:cNvPr>
          <p:cNvSpPr txBox="1"/>
          <p:nvPr/>
        </p:nvSpPr>
        <p:spPr>
          <a:xfrm>
            <a:off x="9546684" y="3644619"/>
            <a:ext cx="2197200" cy="923330"/>
          </a:xfrm>
          <a:prstGeom prst="rect">
            <a:avLst/>
          </a:prstGeom>
          <a:noFill/>
        </p:spPr>
        <p:txBody>
          <a:bodyPr wrap="square" rtlCol="0">
            <a:spAutoFit/>
          </a:bodyPr>
          <a:lstStyle/>
          <a:p>
            <a:pPr algn="ctr"/>
            <a:r>
              <a:rPr lang="en-SG" dirty="0">
                <a:solidFill>
                  <a:schemeClr val="accent1"/>
                </a:solidFill>
                <a:latin typeface="Arial Rounded MT Bold" panose="020F0704030504030204" pitchFamily="34" charset="0"/>
              </a:rPr>
              <a:t>Internal Personal Data Management Process</a:t>
            </a:r>
          </a:p>
        </p:txBody>
      </p:sp>
      <p:sp>
        <p:nvSpPr>
          <p:cNvPr id="32" name="TextBox 31">
            <a:extLst>
              <a:ext uri="{FF2B5EF4-FFF2-40B4-BE49-F238E27FC236}">
                <a16:creationId xmlns:a16="http://schemas.microsoft.com/office/drawing/2014/main" id="{4485552B-BEED-4865-A2B1-8A4764619761}"/>
              </a:ext>
            </a:extLst>
          </p:cNvPr>
          <p:cNvSpPr txBox="1"/>
          <p:nvPr/>
        </p:nvSpPr>
        <p:spPr>
          <a:xfrm>
            <a:off x="3370673" y="4676928"/>
            <a:ext cx="1562357" cy="369332"/>
          </a:xfrm>
          <a:prstGeom prst="rect">
            <a:avLst/>
          </a:prstGeom>
          <a:noFill/>
        </p:spPr>
        <p:txBody>
          <a:bodyPr wrap="square" rtlCol="0">
            <a:spAutoFit/>
          </a:bodyPr>
          <a:lstStyle/>
          <a:p>
            <a:pPr algn="ctr"/>
            <a:r>
              <a:rPr lang="en-SG" dirty="0">
                <a:solidFill>
                  <a:schemeClr val="accent2"/>
                </a:solidFill>
                <a:latin typeface="Arial Rounded MT Bold" panose="020F0704030504030204" pitchFamily="34" charset="0"/>
              </a:rPr>
              <a:t>(NUS IT)</a:t>
            </a:r>
          </a:p>
        </p:txBody>
      </p:sp>
      <p:sp>
        <p:nvSpPr>
          <p:cNvPr id="33" name="TextBox 32">
            <a:extLst>
              <a:ext uri="{FF2B5EF4-FFF2-40B4-BE49-F238E27FC236}">
                <a16:creationId xmlns:a16="http://schemas.microsoft.com/office/drawing/2014/main" id="{9D77CD5F-248E-4332-9FEA-1B505D9856D4}"/>
              </a:ext>
            </a:extLst>
          </p:cNvPr>
          <p:cNvSpPr txBox="1"/>
          <p:nvPr/>
        </p:nvSpPr>
        <p:spPr>
          <a:xfrm>
            <a:off x="5385748" y="4861594"/>
            <a:ext cx="1562357" cy="369332"/>
          </a:xfrm>
          <a:prstGeom prst="rect">
            <a:avLst/>
          </a:prstGeom>
          <a:noFill/>
        </p:spPr>
        <p:txBody>
          <a:bodyPr wrap="square" rtlCol="0">
            <a:spAutoFit/>
          </a:bodyPr>
          <a:lstStyle/>
          <a:p>
            <a:pPr algn="ctr"/>
            <a:r>
              <a:rPr lang="en-SG" dirty="0">
                <a:solidFill>
                  <a:schemeClr val="accent2"/>
                </a:solidFill>
                <a:latin typeface="Arial Rounded MT Bold" panose="020F0704030504030204" pitchFamily="34" charset="0"/>
              </a:rPr>
              <a:t>(ORMC)</a:t>
            </a:r>
          </a:p>
        </p:txBody>
      </p:sp>
      <p:sp>
        <p:nvSpPr>
          <p:cNvPr id="34" name="TextBox 33">
            <a:extLst>
              <a:ext uri="{FF2B5EF4-FFF2-40B4-BE49-F238E27FC236}">
                <a16:creationId xmlns:a16="http://schemas.microsoft.com/office/drawing/2014/main" id="{C17DDA7E-3B9A-4CFD-B669-13E8C93CA605}"/>
              </a:ext>
            </a:extLst>
          </p:cNvPr>
          <p:cNvSpPr txBox="1"/>
          <p:nvPr/>
        </p:nvSpPr>
        <p:spPr>
          <a:xfrm>
            <a:off x="7668420" y="4496007"/>
            <a:ext cx="1708271" cy="369332"/>
          </a:xfrm>
          <a:prstGeom prst="rect">
            <a:avLst/>
          </a:prstGeom>
          <a:noFill/>
        </p:spPr>
        <p:txBody>
          <a:bodyPr wrap="square" rtlCol="0">
            <a:spAutoFit/>
          </a:bodyPr>
          <a:lstStyle/>
          <a:p>
            <a:pPr algn="ctr"/>
            <a:r>
              <a:rPr lang="en-SG" dirty="0">
                <a:solidFill>
                  <a:schemeClr val="accent1"/>
                </a:solidFill>
                <a:latin typeface="Arial Rounded MT Bold" panose="020F0704030504030204" pitchFamily="34" charset="0"/>
              </a:rPr>
              <a:t>(Department)</a:t>
            </a:r>
          </a:p>
        </p:txBody>
      </p:sp>
      <p:sp>
        <p:nvSpPr>
          <p:cNvPr id="35" name="TextBox 34">
            <a:extLst>
              <a:ext uri="{FF2B5EF4-FFF2-40B4-BE49-F238E27FC236}">
                <a16:creationId xmlns:a16="http://schemas.microsoft.com/office/drawing/2014/main" id="{0CF46117-7242-4CA2-8B27-25E674F72941}"/>
              </a:ext>
            </a:extLst>
          </p:cNvPr>
          <p:cNvSpPr txBox="1"/>
          <p:nvPr/>
        </p:nvSpPr>
        <p:spPr>
          <a:xfrm>
            <a:off x="9895986" y="4532587"/>
            <a:ext cx="1708271" cy="369332"/>
          </a:xfrm>
          <a:prstGeom prst="rect">
            <a:avLst/>
          </a:prstGeom>
          <a:noFill/>
        </p:spPr>
        <p:txBody>
          <a:bodyPr wrap="square" rtlCol="0">
            <a:spAutoFit/>
          </a:bodyPr>
          <a:lstStyle/>
          <a:p>
            <a:pPr algn="ctr"/>
            <a:r>
              <a:rPr lang="en-SG" dirty="0">
                <a:solidFill>
                  <a:schemeClr val="accent1"/>
                </a:solidFill>
                <a:latin typeface="Arial Rounded MT Bold" panose="020F0704030504030204" pitchFamily="34" charset="0"/>
              </a:rPr>
              <a:t>(ORMC)</a:t>
            </a:r>
          </a:p>
        </p:txBody>
      </p:sp>
      <p:sp>
        <p:nvSpPr>
          <p:cNvPr id="31" name="TextBox 30">
            <a:extLst>
              <a:ext uri="{FF2B5EF4-FFF2-40B4-BE49-F238E27FC236}">
                <a16:creationId xmlns:a16="http://schemas.microsoft.com/office/drawing/2014/main" id="{62E2C209-7875-420C-B113-DDF5595D1AA0}"/>
              </a:ext>
            </a:extLst>
          </p:cNvPr>
          <p:cNvSpPr txBox="1"/>
          <p:nvPr/>
        </p:nvSpPr>
        <p:spPr>
          <a:xfrm>
            <a:off x="3847722" y="5619497"/>
            <a:ext cx="3630439" cy="584775"/>
          </a:xfrm>
          <a:prstGeom prst="rect">
            <a:avLst/>
          </a:prstGeom>
          <a:noFill/>
        </p:spPr>
        <p:txBody>
          <a:bodyPr wrap="square" rtlCol="0">
            <a:spAutoFit/>
          </a:bodyPr>
          <a:lstStyle/>
          <a:p>
            <a:r>
              <a:rPr lang="en-SG" sz="3200" dirty="0">
                <a:solidFill>
                  <a:srgbClr val="00B050"/>
                </a:solidFill>
                <a:latin typeface="Arial Rounded MT Bold" panose="020F0704030504030204" pitchFamily="34" charset="0"/>
              </a:rPr>
              <a:t>Approved</a:t>
            </a:r>
            <a:r>
              <a:rPr lang="en-SG" sz="2400" dirty="0">
                <a:solidFill>
                  <a:srgbClr val="00B050"/>
                </a:solidFill>
                <a:latin typeface="Arial Rounded MT Bold" panose="020F0704030504030204" pitchFamily="34" charset="0"/>
              </a:rPr>
              <a:t>  </a:t>
            </a:r>
          </a:p>
        </p:txBody>
      </p:sp>
      <p:pic>
        <p:nvPicPr>
          <p:cNvPr id="13" name="Graphic 12" descr="Smiling face with no fill">
            <a:extLst>
              <a:ext uri="{FF2B5EF4-FFF2-40B4-BE49-F238E27FC236}">
                <a16:creationId xmlns:a16="http://schemas.microsoft.com/office/drawing/2014/main" id="{18F7332D-BC85-424A-A824-D807EFD8CC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3871" y="5531994"/>
            <a:ext cx="710888" cy="710888"/>
          </a:xfrm>
          <a:prstGeom prst="rect">
            <a:avLst/>
          </a:prstGeom>
        </p:spPr>
      </p:pic>
      <p:grpSp>
        <p:nvGrpSpPr>
          <p:cNvPr id="16" name="Group 15">
            <a:extLst>
              <a:ext uri="{FF2B5EF4-FFF2-40B4-BE49-F238E27FC236}">
                <a16:creationId xmlns:a16="http://schemas.microsoft.com/office/drawing/2014/main" id="{F84D3524-792C-42A7-8E4D-75D0369CE614}"/>
              </a:ext>
            </a:extLst>
          </p:cNvPr>
          <p:cNvGrpSpPr/>
          <p:nvPr/>
        </p:nvGrpSpPr>
        <p:grpSpPr>
          <a:xfrm>
            <a:off x="131994" y="3285051"/>
            <a:ext cx="3339074" cy="3840975"/>
            <a:chOff x="98706" y="3383685"/>
            <a:chExt cx="3050492" cy="3840975"/>
          </a:xfrm>
        </p:grpSpPr>
        <p:pic>
          <p:nvPicPr>
            <p:cNvPr id="6" name="Picture 5">
              <a:extLst>
                <a:ext uri="{FF2B5EF4-FFF2-40B4-BE49-F238E27FC236}">
                  <a16:creationId xmlns:a16="http://schemas.microsoft.com/office/drawing/2014/main" id="{D7E82393-3675-47AD-AEB6-86A05E72948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8706" y="3383685"/>
              <a:ext cx="3050492" cy="3840975"/>
            </a:xfrm>
            <a:prstGeom prst="rect">
              <a:avLst/>
            </a:prstGeom>
          </p:spPr>
        </p:pic>
        <p:sp>
          <p:nvSpPr>
            <p:cNvPr id="36" name="TextBox 35">
              <a:extLst>
                <a:ext uri="{FF2B5EF4-FFF2-40B4-BE49-F238E27FC236}">
                  <a16:creationId xmlns:a16="http://schemas.microsoft.com/office/drawing/2014/main" id="{B43E661F-6F9C-4532-A5AD-7C4AE56A52CE}"/>
                </a:ext>
              </a:extLst>
            </p:cNvPr>
            <p:cNvSpPr txBox="1"/>
            <p:nvPr/>
          </p:nvSpPr>
          <p:spPr>
            <a:xfrm>
              <a:off x="212227" y="3723533"/>
              <a:ext cx="2340733" cy="369332"/>
            </a:xfrm>
            <a:prstGeom prst="rect">
              <a:avLst/>
            </a:prstGeom>
            <a:noFill/>
          </p:spPr>
          <p:txBody>
            <a:bodyPr wrap="square" rtlCol="0">
              <a:spAutoFit/>
            </a:bodyPr>
            <a:lstStyle/>
            <a:p>
              <a:r>
                <a:rPr lang="en-SG" b="1" u="sng" dirty="0">
                  <a:latin typeface="Comic Sans MS" panose="030F0702030302020204" pitchFamily="66" charset="0"/>
                </a:rPr>
                <a:t>NOTE</a:t>
              </a:r>
              <a:endParaRPr lang="en-SG" sz="1600" b="1" u="sng" dirty="0">
                <a:solidFill>
                  <a:schemeClr val="accent1"/>
                </a:solidFill>
                <a:latin typeface="Comic Sans MS" panose="030F0702030302020204" pitchFamily="66" charset="0"/>
              </a:endParaRPr>
            </a:p>
          </p:txBody>
        </p:sp>
        <p:pic>
          <p:nvPicPr>
            <p:cNvPr id="15" name="Picture 14">
              <a:extLst>
                <a:ext uri="{FF2B5EF4-FFF2-40B4-BE49-F238E27FC236}">
                  <a16:creationId xmlns:a16="http://schemas.microsoft.com/office/drawing/2014/main" id="{EDE06A36-24B4-4646-A6B0-C4B2C533338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210234" y="5029045"/>
              <a:ext cx="411878" cy="411878"/>
            </a:xfrm>
            <a:prstGeom prst="rect">
              <a:avLst/>
            </a:prstGeom>
          </p:spPr>
        </p:pic>
        <p:sp>
          <p:nvSpPr>
            <p:cNvPr id="37" name="TextBox 36">
              <a:extLst>
                <a:ext uri="{FF2B5EF4-FFF2-40B4-BE49-F238E27FC236}">
                  <a16:creationId xmlns:a16="http://schemas.microsoft.com/office/drawing/2014/main" id="{47E29B01-C2A3-440E-B8F0-B370CCCC5A00}"/>
                </a:ext>
              </a:extLst>
            </p:cNvPr>
            <p:cNvSpPr txBox="1"/>
            <p:nvPr/>
          </p:nvSpPr>
          <p:spPr>
            <a:xfrm>
              <a:off x="246169" y="4223911"/>
              <a:ext cx="2340733" cy="830997"/>
            </a:xfrm>
            <a:prstGeom prst="rect">
              <a:avLst/>
            </a:prstGeom>
            <a:noFill/>
          </p:spPr>
          <p:txBody>
            <a:bodyPr wrap="square" rtlCol="0">
              <a:spAutoFit/>
            </a:bodyPr>
            <a:lstStyle/>
            <a:p>
              <a:pPr indent="-277200" algn="ctr"/>
              <a:r>
                <a:rPr lang="en-SG" sz="1600" dirty="0">
                  <a:solidFill>
                    <a:schemeClr val="accent1">
                      <a:lumMod val="75000"/>
                    </a:schemeClr>
                  </a:solidFill>
                  <a:latin typeface="Comic Sans MS" panose="030F0702030302020204" pitchFamily="66" charset="0"/>
                </a:rPr>
                <a:t>Cloud Service A </a:t>
              </a:r>
            </a:p>
            <a:p>
              <a:pPr indent="-277200" algn="ctr"/>
              <a:r>
                <a:rPr lang="en-SG" sz="1600" dirty="0">
                  <a:solidFill>
                    <a:schemeClr val="accent1">
                      <a:lumMod val="75000"/>
                    </a:schemeClr>
                  </a:solidFill>
                  <a:latin typeface="Comic Sans MS" panose="030F0702030302020204" pitchFamily="66" charset="0"/>
                </a:rPr>
                <a:t>approved for </a:t>
              </a:r>
            </a:p>
            <a:p>
              <a:pPr indent="-277200" algn="ctr"/>
              <a:r>
                <a:rPr lang="en-SG" sz="1600" b="1" dirty="0">
                  <a:solidFill>
                    <a:schemeClr val="accent1">
                      <a:lumMod val="75000"/>
                    </a:schemeClr>
                  </a:solidFill>
                  <a:latin typeface="Comic Sans MS" panose="030F0702030302020204" pitchFamily="66" charset="0"/>
                </a:rPr>
                <a:t>NUS Restricted Data </a:t>
              </a:r>
            </a:p>
          </p:txBody>
        </p:sp>
        <p:sp>
          <p:nvSpPr>
            <p:cNvPr id="38" name="TextBox 37">
              <a:extLst>
                <a:ext uri="{FF2B5EF4-FFF2-40B4-BE49-F238E27FC236}">
                  <a16:creationId xmlns:a16="http://schemas.microsoft.com/office/drawing/2014/main" id="{D187137E-98D4-4D80-8538-01F274583009}"/>
                </a:ext>
              </a:extLst>
            </p:cNvPr>
            <p:cNvSpPr txBox="1"/>
            <p:nvPr/>
          </p:nvSpPr>
          <p:spPr>
            <a:xfrm>
              <a:off x="195509" y="5415656"/>
              <a:ext cx="2340733" cy="1077218"/>
            </a:xfrm>
            <a:prstGeom prst="rect">
              <a:avLst/>
            </a:prstGeom>
            <a:noFill/>
          </p:spPr>
          <p:txBody>
            <a:bodyPr wrap="square" rtlCol="0">
              <a:spAutoFit/>
            </a:bodyPr>
            <a:lstStyle/>
            <a:p>
              <a:pPr indent="-277200" algn="ctr"/>
              <a:r>
                <a:rPr lang="en-SG" sz="1600" dirty="0">
                  <a:solidFill>
                    <a:schemeClr val="accent1">
                      <a:lumMod val="75000"/>
                    </a:schemeClr>
                  </a:solidFill>
                  <a:latin typeface="Comic Sans MS" panose="030F0702030302020204" pitchFamily="66" charset="0"/>
                </a:rPr>
                <a:t>Cloud Service A </a:t>
              </a:r>
            </a:p>
            <a:p>
              <a:pPr indent="-277200" algn="ctr"/>
              <a:r>
                <a:rPr lang="en-SG" sz="1600" dirty="0">
                  <a:solidFill>
                    <a:schemeClr val="accent1">
                      <a:lumMod val="75000"/>
                    </a:schemeClr>
                  </a:solidFill>
                  <a:latin typeface="Comic Sans MS" panose="030F0702030302020204" pitchFamily="66" charset="0"/>
                </a:rPr>
                <a:t>approved for </a:t>
              </a:r>
            </a:p>
            <a:p>
              <a:pPr indent="-277200" algn="ctr"/>
              <a:r>
                <a:rPr lang="en-SG" sz="1600" b="1" dirty="0">
                  <a:solidFill>
                    <a:schemeClr val="accent1">
                      <a:lumMod val="75000"/>
                    </a:schemeClr>
                  </a:solidFill>
                  <a:latin typeface="Comic Sans MS" panose="030F0702030302020204" pitchFamily="66" charset="0"/>
                </a:rPr>
                <a:t>NUS Confidential Data </a:t>
              </a:r>
            </a:p>
          </p:txBody>
        </p:sp>
      </p:grpSp>
    </p:spTree>
    <p:extLst>
      <p:ext uri="{BB962C8B-B14F-4D97-AF65-F5344CB8AC3E}">
        <p14:creationId xmlns:p14="http://schemas.microsoft.com/office/powerpoint/2010/main" val="36675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7426F112-9943-0644-B2AB-6814EC4A9EA3}"/>
              </a:ext>
            </a:extLst>
          </p:cNvPr>
          <p:cNvSpPr txBox="1">
            <a:spLocks/>
          </p:cNvSpPr>
          <p:nvPr/>
        </p:nvSpPr>
        <p:spPr>
          <a:xfrm>
            <a:off x="1524000" y="1964681"/>
            <a:ext cx="9144000" cy="15946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0" i="0" kern="1200">
                <a:solidFill>
                  <a:schemeClr val="bg1"/>
                </a:solidFill>
                <a:latin typeface="Arial Narrow" panose="020B0604020202020204" pitchFamily="34" charset="0"/>
                <a:ea typeface="+mj-ea"/>
                <a:cs typeface="Arial Narrow" panose="020B0604020202020204" pitchFamily="34" charset="0"/>
              </a:defRPr>
            </a:lvl1pPr>
          </a:lstStyle>
          <a:p>
            <a:r>
              <a:rPr lang="en-US" dirty="0"/>
              <a:t>Why? When? How?</a:t>
            </a:r>
          </a:p>
        </p:txBody>
      </p:sp>
      <p:sp>
        <p:nvSpPr>
          <p:cNvPr id="11" name="Text Placeholder 9">
            <a:extLst>
              <a:ext uri="{FF2B5EF4-FFF2-40B4-BE49-F238E27FC236}">
                <a16:creationId xmlns:a16="http://schemas.microsoft.com/office/drawing/2014/main" id="{86C7A22B-A56B-1E41-8ACF-2EEB967CB12A}"/>
              </a:ext>
            </a:extLst>
          </p:cNvPr>
          <p:cNvSpPr>
            <a:spLocks noGrp="1"/>
          </p:cNvSpPr>
          <p:nvPr>
            <p:ph type="body" sz="quarter" idx="10"/>
          </p:nvPr>
        </p:nvSpPr>
        <p:spPr>
          <a:xfrm>
            <a:off x="584790" y="-13894"/>
            <a:ext cx="1850065" cy="623211"/>
          </a:xfrm>
        </p:spPr>
        <p:txBody>
          <a:bodyPr/>
          <a:lstStyle/>
          <a:p>
            <a:r>
              <a:rPr lang="en-US" dirty="0">
                <a:latin typeface="Arial" panose="020B0604020202020204" pitchFamily="34" charset="0"/>
                <a:cs typeface="Arial" panose="020B0604020202020204" pitchFamily="34" charset="0"/>
              </a:rPr>
              <a:t>Chapter </a:t>
            </a:r>
            <a:r>
              <a:rPr lang="en-US" dirty="0"/>
              <a:t>2</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1431233-D9FD-468F-8041-AC43D570B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219" y="2991831"/>
            <a:ext cx="1410405" cy="2401080"/>
          </a:xfrm>
          <a:prstGeom prst="rect">
            <a:avLst/>
          </a:prstGeom>
        </p:spPr>
      </p:pic>
    </p:spTree>
    <p:extLst>
      <p:ext uri="{BB962C8B-B14F-4D97-AF65-F5344CB8AC3E}">
        <p14:creationId xmlns:p14="http://schemas.microsoft.com/office/powerpoint/2010/main" val="296134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1">
            <a:extLst>
              <a:ext uri="{FF2B5EF4-FFF2-40B4-BE49-F238E27FC236}">
                <a16:creationId xmlns:a16="http://schemas.microsoft.com/office/drawing/2014/main" id="{DD9EA5DF-0E6E-8471-C5CB-2AD9778CB1D7}"/>
              </a:ext>
            </a:extLst>
          </p:cNvPr>
          <p:cNvSpPr txBox="1">
            <a:spLocks/>
          </p:cNvSpPr>
          <p:nvPr/>
        </p:nvSpPr>
        <p:spPr>
          <a:xfrm>
            <a:off x="894462" y="1919584"/>
            <a:ext cx="10163398" cy="4030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rgbClr val="004282"/>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kern="1200">
                <a:solidFill>
                  <a:srgbClr val="004282"/>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kern="1200">
                <a:solidFill>
                  <a:srgbClr val="004282"/>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kern="1200">
                <a:solidFill>
                  <a:srgbClr val="004282"/>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kern="1200">
                <a:solidFill>
                  <a:srgbClr val="00428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lvl="1" indent="0">
              <a:buNone/>
              <a:defRPr/>
            </a:pPr>
            <a:r>
              <a:rPr kumimoji="0" lang="en-US" sz="2400" b="1" i="0" u="none" strike="noStrike" kern="1200" cap="none" spc="0" normalizeH="0" baseline="0" noProof="0" dirty="0">
                <a:ln>
                  <a:noFill/>
                </a:ln>
                <a:solidFill>
                  <a:schemeClr val="accent2"/>
                </a:solidFill>
                <a:effectLst/>
                <a:uLnTx/>
                <a:uFillTx/>
                <a:latin typeface="Arial" charset="0"/>
                <a:cs typeface="Arial" charset="0"/>
              </a:rPr>
              <a:t>Why</a:t>
            </a:r>
            <a:r>
              <a:rPr kumimoji="0" lang="en-US" sz="2400" b="1" i="0" u="none" strike="noStrike" kern="1200" cap="none" spc="0" normalizeH="0" baseline="0" noProof="0" dirty="0">
                <a:ln>
                  <a:noFill/>
                </a:ln>
                <a:solidFill>
                  <a:srgbClr val="004282"/>
                </a:solidFill>
                <a:effectLst/>
                <a:uLnTx/>
                <a:uFillTx/>
                <a:latin typeface="Arial" charset="0"/>
                <a:cs typeface="Arial" charset="0"/>
              </a:rPr>
              <a:t> is Cloud Assessment required?</a:t>
            </a:r>
          </a:p>
          <a:p>
            <a:pPr marL="577850" lvl="1" indent="-342900">
              <a:buFont typeface="Arial" panose="020B0604020202020204" pitchFamily="34" charset="0"/>
              <a:buChar char="•"/>
              <a:defRPr/>
            </a:pPr>
            <a:r>
              <a:rPr lang="en-US" dirty="0">
                <a:solidFill>
                  <a:schemeClr val="tx1"/>
                </a:solidFill>
              </a:rPr>
              <a:t>To safeguard NUS data that is hosted/managed in the cloud.</a:t>
            </a:r>
          </a:p>
          <a:p>
            <a:pPr marL="234950" lvl="1" indent="0">
              <a:buNone/>
              <a:defRPr/>
            </a:pPr>
            <a:endParaRPr kumimoji="0" lang="en-US" sz="2400" b="0" i="0" u="none" strike="noStrike" kern="1200" cap="none" spc="0" normalizeH="0" baseline="0" noProof="0" dirty="0">
              <a:ln>
                <a:noFill/>
              </a:ln>
              <a:solidFill>
                <a:srgbClr val="004282"/>
              </a:solidFill>
              <a:effectLst/>
              <a:uLnTx/>
              <a:uFillTx/>
              <a:latin typeface="Arial" charset="0"/>
              <a:cs typeface="Arial" charset="0"/>
            </a:endParaRPr>
          </a:p>
          <a:p>
            <a:pPr marL="234950" lvl="1" indent="0">
              <a:buNone/>
              <a:defRPr/>
            </a:pPr>
            <a:r>
              <a:rPr lang="en-US" b="1" dirty="0">
                <a:solidFill>
                  <a:schemeClr val="accent2"/>
                </a:solidFill>
              </a:rPr>
              <a:t>When</a:t>
            </a:r>
            <a:r>
              <a:rPr lang="en-US" b="1" dirty="0"/>
              <a:t> is a Cloud Assessment submission required?</a:t>
            </a:r>
          </a:p>
          <a:p>
            <a:pPr marL="577850" lvl="1" indent="-342900">
              <a:buFont typeface="Arial" panose="020B0604020202020204" pitchFamily="34" charset="0"/>
              <a:buChar char="•"/>
              <a:defRPr/>
            </a:pPr>
            <a:r>
              <a:rPr lang="en-US" dirty="0">
                <a:solidFill>
                  <a:schemeClr val="tx1"/>
                </a:solidFill>
              </a:rPr>
              <a:t>Before you subscribe/purchase a cloud service. Renewals included.</a:t>
            </a:r>
          </a:p>
          <a:p>
            <a:pPr marL="234950" lvl="1" indent="0">
              <a:buNone/>
              <a:defRPr/>
            </a:pPr>
            <a:endParaRPr kumimoji="0" lang="en-GB" sz="2400" b="0" i="0" u="none" strike="noStrike" kern="1200" cap="none" spc="0" normalizeH="0" baseline="0" noProof="0" dirty="0">
              <a:ln>
                <a:noFill/>
              </a:ln>
              <a:solidFill>
                <a:srgbClr val="004282"/>
              </a:solidFill>
              <a:effectLst/>
              <a:uLnTx/>
              <a:uFillTx/>
              <a:latin typeface="Arial" charset="0"/>
              <a:cs typeface="Arial" charset="0"/>
            </a:endParaRPr>
          </a:p>
          <a:p>
            <a:pPr marL="234950" lvl="1" indent="0">
              <a:buNone/>
              <a:defRPr/>
            </a:pPr>
            <a:r>
              <a:rPr lang="en-GB" b="1" dirty="0">
                <a:solidFill>
                  <a:schemeClr val="accent2"/>
                </a:solidFill>
              </a:rPr>
              <a:t>How</a:t>
            </a:r>
            <a:r>
              <a:rPr lang="en-GB" b="1" dirty="0"/>
              <a:t> do I submit a Cloud Assessment request?</a:t>
            </a:r>
          </a:p>
          <a:p>
            <a:pPr marL="577850" lvl="1" indent="-342900">
              <a:buFont typeface="Arial" panose="020B0604020202020204" pitchFamily="34" charset="0"/>
              <a:buChar char="•"/>
              <a:defRPr/>
            </a:pPr>
            <a:r>
              <a:rPr kumimoji="0" lang="en-GB" sz="2400" b="0" i="0" u="none" strike="noStrike" kern="1200" cap="none" spc="0" normalizeH="0" baseline="0" noProof="0" dirty="0">
                <a:ln>
                  <a:noFill/>
                </a:ln>
                <a:solidFill>
                  <a:schemeClr val="tx1"/>
                </a:solidFill>
                <a:effectLst/>
                <a:uLnTx/>
                <a:uFillTx/>
                <a:latin typeface="Arial" charset="0"/>
                <a:cs typeface="Arial" charset="0"/>
              </a:rPr>
              <a:t>You may use the </a:t>
            </a:r>
            <a:r>
              <a:rPr kumimoji="0" lang="en-GB" sz="2400" b="1" i="0" u="none" strike="noStrike" kern="1200" cap="none" spc="0" normalizeH="0" baseline="0" noProof="0" dirty="0">
                <a:ln>
                  <a:noFill/>
                </a:ln>
                <a:solidFill>
                  <a:schemeClr val="tx1"/>
                </a:solidFill>
                <a:effectLst/>
                <a:uLnTx/>
                <a:uFillTx/>
                <a:latin typeface="Arial" charset="0"/>
                <a:cs typeface="Arial" charset="0"/>
              </a:rPr>
              <a:t>NUS </a:t>
            </a:r>
            <a:r>
              <a:rPr lang="en-GB" b="1" dirty="0" err="1">
                <a:solidFill>
                  <a:srgbClr val="FF0000"/>
                </a:solidFill>
              </a:rPr>
              <a:t>nC</a:t>
            </a:r>
            <a:r>
              <a:rPr kumimoji="0" lang="en-GB" sz="2400" b="1" i="0" u="none" strike="noStrike" kern="1200" cap="none" spc="0" normalizeH="0" baseline="0" noProof="0" dirty="0" err="1">
                <a:ln>
                  <a:noFill/>
                </a:ln>
                <a:solidFill>
                  <a:srgbClr val="FF0000"/>
                </a:solidFill>
                <a:effectLst/>
                <a:uLnTx/>
                <a:uFillTx/>
                <a:latin typeface="Arial" charset="0"/>
                <a:cs typeface="Arial" charset="0"/>
              </a:rPr>
              <a:t>loudAssess</a:t>
            </a:r>
            <a:r>
              <a:rPr kumimoji="0" lang="en-GB" sz="2400" b="1" i="0" u="none" strike="noStrike" kern="1200" cap="none" spc="0" normalizeH="0" baseline="0" noProof="0" dirty="0">
                <a:ln>
                  <a:noFill/>
                </a:ln>
                <a:solidFill>
                  <a:srgbClr val="FF0000"/>
                </a:solidFill>
                <a:effectLst/>
                <a:uLnTx/>
                <a:uFillTx/>
                <a:latin typeface="Arial" charset="0"/>
                <a:cs typeface="Arial" charset="0"/>
              </a:rPr>
              <a:t> </a:t>
            </a:r>
            <a:r>
              <a:rPr kumimoji="0" lang="en-GB" sz="2400" b="0" i="0" u="none" strike="noStrike" kern="1200" cap="none" spc="0" normalizeH="0" baseline="0" noProof="0" dirty="0">
                <a:ln>
                  <a:noFill/>
                </a:ln>
                <a:solidFill>
                  <a:schemeClr val="tx1"/>
                </a:solidFill>
                <a:effectLst/>
                <a:uLnTx/>
                <a:uFillTx/>
                <a:latin typeface="Arial" charset="0"/>
                <a:cs typeface="Arial" charset="0"/>
              </a:rPr>
              <a:t>to submit the cloud assessment request.</a:t>
            </a:r>
          </a:p>
        </p:txBody>
      </p:sp>
      <p:sp>
        <p:nvSpPr>
          <p:cNvPr id="7" name="Rectangle 6">
            <a:extLst>
              <a:ext uri="{FF2B5EF4-FFF2-40B4-BE49-F238E27FC236}">
                <a16:creationId xmlns:a16="http://schemas.microsoft.com/office/drawing/2014/main" id="{C6E5BD00-87BF-9814-9564-E08C0D126686}"/>
              </a:ext>
            </a:extLst>
          </p:cNvPr>
          <p:cNvSpPr/>
          <p:nvPr/>
        </p:nvSpPr>
        <p:spPr>
          <a:xfrm>
            <a:off x="0" y="0"/>
            <a:ext cx="12192000" cy="1754372"/>
          </a:xfrm>
          <a:prstGeom prst="rect">
            <a:avLst/>
          </a:prstGeom>
          <a:solidFill>
            <a:srgbClr val="00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3" name="Title 1">
            <a:extLst>
              <a:ext uri="{FF2B5EF4-FFF2-40B4-BE49-F238E27FC236}">
                <a16:creationId xmlns:a16="http://schemas.microsoft.com/office/drawing/2014/main" id="{E5481D18-7BA2-6559-2221-C8E26481C110}"/>
              </a:ext>
            </a:extLst>
          </p:cNvPr>
          <p:cNvSpPr txBox="1">
            <a:spLocks/>
          </p:cNvSpPr>
          <p:nvPr/>
        </p:nvSpPr>
        <p:spPr>
          <a:xfrm>
            <a:off x="232043" y="332076"/>
            <a:ext cx="1129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charset="0"/>
                <a:ea typeface="Arial" charset="0"/>
                <a:cs typeface="Arial" charset="0"/>
              </a:defRPr>
            </a:lvl1pPr>
          </a:lstStyle>
          <a:p>
            <a:pPr lvl="0">
              <a:defRPr/>
            </a:pPr>
            <a:r>
              <a:rPr lang="en-GB" dirty="0">
                <a:solidFill>
                  <a:sysClr val="window" lastClr="FFFFFF"/>
                </a:solidFill>
              </a:rPr>
              <a:t>Why? When? How?</a:t>
            </a:r>
            <a:endParaRPr kumimoji="0" lang="en-GB" sz="4000" b="1" i="0" u="none" strike="noStrike" kern="1200" cap="none" spc="0" normalizeH="0" baseline="0" noProof="0" dirty="0">
              <a:ln>
                <a:noFill/>
              </a:ln>
              <a:solidFill>
                <a:sysClr val="window" lastClr="FFFFFF"/>
              </a:solidFill>
              <a:effectLst/>
              <a:uLnTx/>
              <a:uFillTx/>
              <a:latin typeface="Arial" charset="0"/>
              <a:cs typeface="Arial" charset="0"/>
            </a:endParaRPr>
          </a:p>
        </p:txBody>
      </p:sp>
      <p:pic>
        <p:nvPicPr>
          <p:cNvPr id="5" name="Picture 4">
            <a:extLst>
              <a:ext uri="{FF2B5EF4-FFF2-40B4-BE49-F238E27FC236}">
                <a16:creationId xmlns:a16="http://schemas.microsoft.com/office/drawing/2014/main" id="{4173FDCE-8019-4F5B-B948-A5D5E9ABE5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8795" y="5073220"/>
            <a:ext cx="3018843" cy="1754372"/>
          </a:xfrm>
          <a:prstGeom prst="rect">
            <a:avLst/>
          </a:prstGeom>
        </p:spPr>
      </p:pic>
    </p:spTree>
    <p:extLst>
      <p:ext uri="{BB962C8B-B14F-4D97-AF65-F5344CB8AC3E}">
        <p14:creationId xmlns:p14="http://schemas.microsoft.com/office/powerpoint/2010/main" val="2618161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7426F112-9943-0644-B2AB-6814EC4A9EA3}"/>
              </a:ext>
            </a:extLst>
          </p:cNvPr>
          <p:cNvSpPr txBox="1">
            <a:spLocks/>
          </p:cNvSpPr>
          <p:nvPr/>
        </p:nvSpPr>
        <p:spPr>
          <a:xfrm>
            <a:off x="1524000" y="1964681"/>
            <a:ext cx="6046033" cy="15946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0" i="0" kern="1200">
                <a:solidFill>
                  <a:schemeClr val="bg1"/>
                </a:solidFill>
                <a:latin typeface="Arial Narrow" panose="020B0604020202020204" pitchFamily="34" charset="0"/>
                <a:ea typeface="+mj-ea"/>
                <a:cs typeface="Arial Narrow" panose="020B0604020202020204" pitchFamily="34" charset="0"/>
              </a:defRPr>
            </a:lvl1pPr>
          </a:lstStyle>
          <a:p>
            <a:r>
              <a:rPr lang="en-US" dirty="0"/>
              <a:t>The Cloud Assessment Decision Flow</a:t>
            </a:r>
          </a:p>
        </p:txBody>
      </p:sp>
      <p:sp>
        <p:nvSpPr>
          <p:cNvPr id="11" name="Text Placeholder 9">
            <a:extLst>
              <a:ext uri="{FF2B5EF4-FFF2-40B4-BE49-F238E27FC236}">
                <a16:creationId xmlns:a16="http://schemas.microsoft.com/office/drawing/2014/main" id="{86C7A22B-A56B-1E41-8ACF-2EEB967CB12A}"/>
              </a:ext>
            </a:extLst>
          </p:cNvPr>
          <p:cNvSpPr>
            <a:spLocks noGrp="1"/>
          </p:cNvSpPr>
          <p:nvPr>
            <p:ph type="body" sz="quarter" idx="10"/>
          </p:nvPr>
        </p:nvSpPr>
        <p:spPr>
          <a:xfrm>
            <a:off x="584790" y="-13894"/>
            <a:ext cx="1850065" cy="623211"/>
          </a:xfrm>
        </p:spPr>
        <p:txBody>
          <a:bodyPr/>
          <a:lstStyle/>
          <a:p>
            <a:r>
              <a:rPr lang="en-US" dirty="0">
                <a:latin typeface="Arial" panose="020B0604020202020204" pitchFamily="34" charset="0"/>
                <a:cs typeface="Arial" panose="020B0604020202020204" pitchFamily="34" charset="0"/>
              </a:rPr>
              <a:t>Chapter 3</a:t>
            </a:r>
          </a:p>
        </p:txBody>
      </p:sp>
      <p:pic>
        <p:nvPicPr>
          <p:cNvPr id="6" name="Picture 5">
            <a:extLst>
              <a:ext uri="{FF2B5EF4-FFF2-40B4-BE49-F238E27FC236}">
                <a16:creationId xmlns:a16="http://schemas.microsoft.com/office/drawing/2014/main" id="{5DE48916-DEDE-4F7A-B9FC-8BC76F228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61749" y="3429000"/>
            <a:ext cx="1106841" cy="2160899"/>
          </a:xfrm>
          <a:prstGeom prst="rect">
            <a:avLst/>
          </a:prstGeom>
        </p:spPr>
      </p:pic>
    </p:spTree>
    <p:extLst>
      <p:ext uri="{BB962C8B-B14F-4D97-AF65-F5344CB8AC3E}">
        <p14:creationId xmlns:p14="http://schemas.microsoft.com/office/powerpoint/2010/main" val="3750483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win32_fixed.potx" id="{FFA6945E-0D2E-49A3-B8AE-0157B47B7617}" vid="{3D53E5D5-FE42-40E3-89B4-70F55FAC3269}"/>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US_TSM" id="{16C633A5-CD92-47F1-AB41-E02D6DA4E509}" vid="{65E69935-22C0-4751-9457-CA78E6CE28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Research presentation</Template>
  <TotalTime>9084</TotalTime>
  <Words>2496</Words>
  <Application>Microsoft Office PowerPoint</Application>
  <PresentationFormat>Widescreen</PresentationFormat>
  <Paragraphs>274</Paragraphs>
  <Slides>23</Slides>
  <Notes>23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23</vt:i4>
      </vt:variant>
    </vt:vector>
  </HeadingPairs>
  <TitlesOfParts>
    <vt:vector size="38" baseType="lpstr">
      <vt:lpstr>ＭＳ Ｐゴシック</vt:lpstr>
      <vt:lpstr>ＭＳ Ｐゴシック</vt:lpstr>
      <vt:lpstr>Abadi</vt:lpstr>
      <vt:lpstr>Arial</vt:lpstr>
      <vt:lpstr>Arial Narrow</vt:lpstr>
      <vt:lpstr>Arial Rounded MT Bold</vt:lpstr>
      <vt:lpstr>Arial Unicode MS</vt:lpstr>
      <vt:lpstr>Brush Script MT</vt:lpstr>
      <vt:lpstr>Calibri</vt:lpstr>
      <vt:lpstr>Calibri Light</vt:lpstr>
      <vt:lpstr>Comic Sans MS</vt:lpstr>
      <vt:lpstr>Franklin Gothic Book</vt:lpstr>
      <vt:lpstr>Frutiger LT 55 Roman</vt:lpstr>
      <vt:lpstr>Office Theme</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Enablement</dc:title>
  <dc:creator>Tan Keok Tay</dc:creator>
  <cp:lastModifiedBy>Wong Chee Long, Leslie</cp:lastModifiedBy>
  <cp:revision>498</cp:revision>
  <dcterms:created xsi:type="dcterms:W3CDTF">2022-01-24T02:40:16Z</dcterms:created>
  <dcterms:modified xsi:type="dcterms:W3CDTF">2022-10-26T15:35:01Z</dcterms:modified>
</cp:coreProperties>
</file>